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86" r:id="rId2"/>
    <p:sldId id="28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D04"/>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660"/>
  </p:normalViewPr>
  <p:slideViewPr>
    <p:cSldViewPr snapToGrid="0">
      <p:cViewPr>
        <p:scale>
          <a:sx n="95" d="100"/>
          <a:sy n="95" d="100"/>
        </p:scale>
        <p:origin x="1560" y="-3144"/>
      </p:cViewPr>
      <p:guideLst>
        <p:guide orient="horz" pos="3120"/>
        <p:guide pos="2160"/>
      </p:guideLst>
    </p:cSldViewPr>
  </p:slideViewPr>
  <p:notesTextViewPr>
    <p:cViewPr>
      <p:scale>
        <a:sx n="200" d="100"/>
        <a:sy n="200" d="100"/>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9787" cy="498693"/>
          </a:xfrm>
          <a:prstGeom prst="rect">
            <a:avLst/>
          </a:prstGeom>
        </p:spPr>
        <p:txBody>
          <a:bodyPr vert="horz" lIns="91408" tIns="45704" rIns="91408" bIns="457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4"/>
            <a:ext cx="2949787" cy="498693"/>
          </a:xfrm>
          <a:prstGeom prst="rect">
            <a:avLst/>
          </a:prstGeom>
        </p:spPr>
        <p:txBody>
          <a:bodyPr vert="horz" lIns="91408" tIns="45704" rIns="91408" bIns="45704" rtlCol="0"/>
          <a:lstStyle>
            <a:lvl1pPr algn="r">
              <a:defRPr sz="1200"/>
            </a:lvl1pPr>
          </a:lstStyle>
          <a:p>
            <a:fld id="{A642D2D9-8822-4182-A183-3BB55E80FC68}" type="datetimeFigureOut">
              <a:rPr kumimoji="1" lang="ja-JP" altLang="en-US" smtClean="0"/>
              <a:t>2024/2/27</a:t>
            </a:fld>
            <a:endParaRPr kumimoji="1" lang="ja-JP" altLang="en-US"/>
          </a:p>
        </p:txBody>
      </p:sp>
      <p:sp>
        <p:nvSpPr>
          <p:cNvPr id="4" name="フッター プレースホルダー 3"/>
          <p:cNvSpPr>
            <a:spLocks noGrp="1"/>
          </p:cNvSpPr>
          <p:nvPr>
            <p:ph type="ftr" sz="quarter" idx="2"/>
          </p:nvPr>
        </p:nvSpPr>
        <p:spPr>
          <a:xfrm>
            <a:off x="2" y="9440647"/>
            <a:ext cx="2949787" cy="498692"/>
          </a:xfrm>
          <a:prstGeom prst="rect">
            <a:avLst/>
          </a:prstGeom>
        </p:spPr>
        <p:txBody>
          <a:bodyPr vert="horz" lIns="91408" tIns="45704" rIns="91408" bIns="457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7" cy="498692"/>
          </a:xfrm>
          <a:prstGeom prst="rect">
            <a:avLst/>
          </a:prstGeom>
        </p:spPr>
        <p:txBody>
          <a:bodyPr vert="horz" lIns="91408" tIns="45704" rIns="91408" bIns="45704" rtlCol="0" anchor="b"/>
          <a:lstStyle>
            <a:lvl1pPr algn="r">
              <a:defRPr sz="1200"/>
            </a:lvl1pPr>
          </a:lstStyle>
          <a:p>
            <a:fld id="{BB07B6BB-5BBD-4519-B90C-7E18EF9D5A2B}" type="slidenum">
              <a:rPr kumimoji="1" lang="ja-JP" altLang="en-US" smtClean="0"/>
              <a:t>‹#›</a:t>
            </a:fld>
            <a:endParaRPr kumimoji="1" lang="ja-JP" altLang="en-US"/>
          </a:p>
        </p:txBody>
      </p:sp>
    </p:spTree>
    <p:extLst>
      <p:ext uri="{BB962C8B-B14F-4D97-AF65-F5344CB8AC3E}">
        <p14:creationId xmlns:p14="http://schemas.microsoft.com/office/powerpoint/2010/main" val="52962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50263" cy="498475"/>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263" cy="498475"/>
          </a:xfrm>
          <a:prstGeom prst="rect">
            <a:avLst/>
          </a:prstGeom>
        </p:spPr>
        <p:txBody>
          <a:bodyPr vert="horz" lIns="91416" tIns="45708" rIns="91416" bIns="45708" rtlCol="0"/>
          <a:lstStyle>
            <a:lvl1pPr algn="r">
              <a:defRPr sz="1200"/>
            </a:lvl1pPr>
          </a:lstStyle>
          <a:p>
            <a:fld id="{6E2DA99E-5088-44D7-B9A1-21683AA997F8}" type="datetimeFigureOut">
              <a:rPr kumimoji="1" lang="ja-JP" altLang="en-US" smtClean="0"/>
              <a:t>2024/2/27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81201" y="4783142"/>
            <a:ext cx="5444806" cy="3913187"/>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7"/>
            <a:ext cx="2950263" cy="498475"/>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867"/>
            <a:ext cx="2950263" cy="498475"/>
          </a:xfrm>
          <a:prstGeom prst="rect">
            <a:avLst/>
          </a:prstGeom>
        </p:spPr>
        <p:txBody>
          <a:bodyPr vert="horz" lIns="91416" tIns="45708" rIns="91416" bIns="45708" rtlCol="0" anchor="b"/>
          <a:lstStyle>
            <a:lvl1pPr algn="r">
              <a:defRPr sz="1200"/>
            </a:lvl1pPr>
          </a:lstStyle>
          <a:p>
            <a:fld id="{0FDBED4A-B053-49FC-A38C-3A130A92B0B1}" type="slidenum">
              <a:rPr kumimoji="1" lang="ja-JP" altLang="en-US" smtClean="0"/>
              <a:t>‹#›</a:t>
            </a:fld>
            <a:endParaRPr kumimoji="1" lang="ja-JP" altLang="en-US"/>
          </a:p>
        </p:txBody>
      </p:sp>
    </p:spTree>
    <p:extLst>
      <p:ext uri="{BB962C8B-B14F-4D97-AF65-F5344CB8AC3E}">
        <p14:creationId xmlns:p14="http://schemas.microsoft.com/office/powerpoint/2010/main" val="6594119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DBED4A-B053-49FC-A38C-3A130A92B0B1}" type="slidenum">
              <a:rPr kumimoji="1" lang="ja-JP" altLang="en-US" smtClean="0"/>
              <a:t>2</a:t>
            </a:fld>
            <a:endParaRPr kumimoji="1" lang="ja-JP" altLang="en-US"/>
          </a:p>
        </p:txBody>
      </p:sp>
    </p:spTree>
    <p:extLst>
      <p:ext uri="{BB962C8B-B14F-4D97-AF65-F5344CB8AC3E}">
        <p14:creationId xmlns:p14="http://schemas.microsoft.com/office/powerpoint/2010/main" val="176315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257210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230470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11869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150550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29162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293257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337781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155970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229577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323240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7DD24B-E2C8-4F60-AC3C-CEC03AFDBE07}"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236820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7DD24B-E2C8-4F60-AC3C-CEC03AFDBE07}" type="datetimeFigureOut">
              <a:rPr kumimoji="1" lang="ja-JP" altLang="en-US" smtClean="0"/>
              <a:t>2024/2/27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8661B96-2E36-4E7A-9061-19D73926C995}" type="slidenum">
              <a:rPr kumimoji="1" lang="ja-JP" altLang="en-US" smtClean="0"/>
              <a:t>‹#›</a:t>
            </a:fld>
            <a:endParaRPr kumimoji="1" lang="ja-JP" altLang="en-US"/>
          </a:p>
        </p:txBody>
      </p:sp>
    </p:spTree>
    <p:extLst>
      <p:ext uri="{BB962C8B-B14F-4D97-AF65-F5344CB8AC3E}">
        <p14:creationId xmlns:p14="http://schemas.microsoft.com/office/powerpoint/2010/main" val="3710443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11A73CB-1302-4744-872E-2F516794BC81}"/>
              </a:ext>
            </a:extLst>
          </p:cNvPr>
          <p:cNvPicPr>
            <a:picLocks noChangeAspect="1"/>
          </p:cNvPicPr>
          <p:nvPr/>
        </p:nvPicPr>
        <p:blipFill>
          <a:blip r:embed="rId2"/>
          <a:stretch>
            <a:fillRect/>
          </a:stretch>
        </p:blipFill>
        <p:spPr>
          <a:xfrm>
            <a:off x="-400051" y="-295275"/>
            <a:ext cx="7658099" cy="10772775"/>
          </a:xfrm>
          <a:prstGeom prst="rect">
            <a:avLst/>
          </a:prstGeom>
        </p:spPr>
      </p:pic>
      <p:sp>
        <p:nvSpPr>
          <p:cNvPr id="5" name="正方形/長方形 4">
            <a:extLst>
              <a:ext uri="{FF2B5EF4-FFF2-40B4-BE49-F238E27FC236}">
                <a16:creationId xmlns:a16="http://schemas.microsoft.com/office/drawing/2014/main" id="{A19E1A82-3243-BA3C-E764-20D6A1D30E92}"/>
              </a:ext>
            </a:extLst>
          </p:cNvPr>
          <p:cNvSpPr/>
          <p:nvPr/>
        </p:nvSpPr>
        <p:spPr>
          <a:xfrm>
            <a:off x="1172817" y="5914690"/>
            <a:ext cx="4694583"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FC397C1-1A38-9AC6-FCA2-664FB126825C}"/>
              </a:ext>
            </a:extLst>
          </p:cNvPr>
          <p:cNvSpPr/>
          <p:nvPr/>
        </p:nvSpPr>
        <p:spPr>
          <a:xfrm>
            <a:off x="-288318" y="7648938"/>
            <a:ext cx="6000750" cy="88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27018B8-E490-7A89-ED4E-F9BC8775047E}"/>
              </a:ext>
            </a:extLst>
          </p:cNvPr>
          <p:cNvSpPr/>
          <p:nvPr/>
        </p:nvSpPr>
        <p:spPr>
          <a:xfrm>
            <a:off x="0" y="5545149"/>
            <a:ext cx="5743840" cy="1085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9568E92-D5A5-FDC9-43F0-87D302CB94A0}"/>
              </a:ext>
            </a:extLst>
          </p:cNvPr>
          <p:cNvSpPr/>
          <p:nvPr/>
        </p:nvSpPr>
        <p:spPr>
          <a:xfrm>
            <a:off x="3860800" y="1737605"/>
            <a:ext cx="2705099" cy="180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6779233-8B73-53FF-C664-55F5676EFB4C}"/>
              </a:ext>
            </a:extLst>
          </p:cNvPr>
          <p:cNvSpPr txBox="1"/>
          <p:nvPr/>
        </p:nvSpPr>
        <p:spPr>
          <a:xfrm>
            <a:off x="1961039" y="1712236"/>
            <a:ext cx="4416594" cy="230832"/>
          </a:xfrm>
          <a:prstGeom prst="rect">
            <a:avLst/>
          </a:prstGeom>
          <a:noFill/>
        </p:spPr>
        <p:txBody>
          <a:bodyPr wrap="none" rtlCol="0">
            <a:spAutoFit/>
          </a:bodyPr>
          <a:lstStyle/>
          <a:p>
            <a:r>
              <a:rPr kumimoji="1" lang="ja-JP" altLang="en-US" sz="900" b="1" dirty="0"/>
              <a:t>主催：愛知県下各労働基準協会　　　　実施機関：一般社団法人名古屋南労働基準協会</a:t>
            </a:r>
          </a:p>
        </p:txBody>
      </p:sp>
      <p:sp>
        <p:nvSpPr>
          <p:cNvPr id="18" name="正方形/長方形 17">
            <a:extLst>
              <a:ext uri="{FF2B5EF4-FFF2-40B4-BE49-F238E27FC236}">
                <a16:creationId xmlns:a16="http://schemas.microsoft.com/office/drawing/2014/main" id="{95B49493-1189-3DB4-E5E2-4EE47FC86C28}"/>
              </a:ext>
            </a:extLst>
          </p:cNvPr>
          <p:cNvSpPr/>
          <p:nvPr/>
        </p:nvSpPr>
        <p:spPr>
          <a:xfrm>
            <a:off x="-66810" y="6357114"/>
            <a:ext cx="6991615" cy="33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28826E7C-75F9-0832-8B06-519E3CEADD9F}"/>
              </a:ext>
            </a:extLst>
          </p:cNvPr>
          <p:cNvSpPr/>
          <p:nvPr/>
        </p:nvSpPr>
        <p:spPr>
          <a:xfrm>
            <a:off x="196147" y="5296968"/>
            <a:ext cx="445556" cy="440029"/>
          </a:xfrm>
          <a:prstGeom prst="rec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b="1" dirty="0">
                <a:solidFill>
                  <a:schemeClr val="tx1"/>
                </a:solidFill>
                <a:latin typeface="+mj-ea"/>
                <a:ea typeface="+mj-ea"/>
                <a:cs typeface="メイリオ" panose="020B0604030504040204" pitchFamily="50" charset="-128"/>
              </a:rPr>
              <a:t>日時</a:t>
            </a:r>
            <a:endParaRPr kumimoji="1" lang="ja-JP" altLang="en-US" sz="1200" dirty="0">
              <a:solidFill>
                <a:schemeClr val="tx1"/>
              </a:solidFill>
              <a:latin typeface="+mj-ea"/>
              <a:ea typeface="+mj-ea"/>
              <a:cs typeface="メイリオ" panose="020B0604030504040204" pitchFamily="50" charset="-128"/>
            </a:endParaRPr>
          </a:p>
        </p:txBody>
      </p:sp>
      <p:sp>
        <p:nvSpPr>
          <p:cNvPr id="23" name="正方形/長方形 22">
            <a:extLst>
              <a:ext uri="{FF2B5EF4-FFF2-40B4-BE49-F238E27FC236}">
                <a16:creationId xmlns:a16="http://schemas.microsoft.com/office/drawing/2014/main" id="{12308965-9855-1192-06C7-3A6B23354B16}"/>
              </a:ext>
            </a:extLst>
          </p:cNvPr>
          <p:cNvSpPr/>
          <p:nvPr/>
        </p:nvSpPr>
        <p:spPr>
          <a:xfrm>
            <a:off x="196147" y="6023636"/>
            <a:ext cx="445556" cy="440029"/>
          </a:xfrm>
          <a:prstGeom prst="rec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j-ea"/>
                <a:ea typeface="+mj-ea"/>
                <a:cs typeface="メイリオ" panose="020B0604030504040204" pitchFamily="50" charset="-128"/>
              </a:rPr>
              <a:t>会場</a:t>
            </a:r>
            <a:endParaRPr kumimoji="1" lang="ja-JP" altLang="en-US" sz="1200" dirty="0">
              <a:solidFill>
                <a:schemeClr val="tx1"/>
              </a:solidFill>
              <a:latin typeface="+mj-ea"/>
              <a:ea typeface="+mj-ea"/>
              <a:cs typeface="メイリオ" panose="020B0604030504040204" pitchFamily="50" charset="-128"/>
            </a:endParaRPr>
          </a:p>
        </p:txBody>
      </p:sp>
      <p:sp>
        <p:nvSpPr>
          <p:cNvPr id="25" name="正方形/長方形 24">
            <a:extLst>
              <a:ext uri="{FF2B5EF4-FFF2-40B4-BE49-F238E27FC236}">
                <a16:creationId xmlns:a16="http://schemas.microsoft.com/office/drawing/2014/main" id="{46636F4D-2169-7494-58B8-CF58F7082B2C}"/>
              </a:ext>
            </a:extLst>
          </p:cNvPr>
          <p:cNvSpPr/>
          <p:nvPr/>
        </p:nvSpPr>
        <p:spPr>
          <a:xfrm>
            <a:off x="196147" y="8088967"/>
            <a:ext cx="445556" cy="440029"/>
          </a:xfrm>
          <a:prstGeom prst="rec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b="1" dirty="0">
                <a:solidFill>
                  <a:schemeClr val="tx1"/>
                </a:solidFill>
                <a:latin typeface="+mj-ea"/>
                <a:ea typeface="+mj-ea"/>
                <a:cs typeface="メイリオ" panose="020B0604030504040204" pitchFamily="50" charset="-128"/>
              </a:rPr>
              <a:t>受講料</a:t>
            </a:r>
            <a:endParaRPr kumimoji="1" lang="ja-JP" altLang="en-US" sz="900" dirty="0">
              <a:solidFill>
                <a:schemeClr val="tx1"/>
              </a:solidFill>
              <a:latin typeface="+mj-ea"/>
              <a:ea typeface="+mj-ea"/>
              <a:cs typeface="メイリオ" panose="020B0604030504040204" pitchFamily="50" charset="-128"/>
            </a:endParaRPr>
          </a:p>
        </p:txBody>
      </p:sp>
      <p:sp>
        <p:nvSpPr>
          <p:cNvPr id="26" name="正方形/長方形 25">
            <a:extLst>
              <a:ext uri="{FF2B5EF4-FFF2-40B4-BE49-F238E27FC236}">
                <a16:creationId xmlns:a16="http://schemas.microsoft.com/office/drawing/2014/main" id="{3FCCD842-F7E9-7975-2253-438C6088B673}"/>
              </a:ext>
            </a:extLst>
          </p:cNvPr>
          <p:cNvSpPr/>
          <p:nvPr/>
        </p:nvSpPr>
        <p:spPr>
          <a:xfrm>
            <a:off x="196147" y="7404229"/>
            <a:ext cx="445556" cy="440029"/>
          </a:xfrm>
          <a:prstGeom prst="rec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solidFill>
                  <a:schemeClr val="tx1"/>
                </a:solidFill>
                <a:latin typeface="+mj-ea"/>
                <a:ea typeface="+mj-ea"/>
                <a:cs typeface="メイリオ" panose="020B0604030504040204" pitchFamily="50" charset="-128"/>
              </a:rPr>
              <a:t>対象</a:t>
            </a:r>
          </a:p>
        </p:txBody>
      </p:sp>
      <p:sp>
        <p:nvSpPr>
          <p:cNvPr id="27" name="正方形/長方形 26">
            <a:extLst>
              <a:ext uri="{FF2B5EF4-FFF2-40B4-BE49-F238E27FC236}">
                <a16:creationId xmlns:a16="http://schemas.microsoft.com/office/drawing/2014/main" id="{9D994AC7-2D0E-969E-790F-978C2108A920}"/>
              </a:ext>
            </a:extLst>
          </p:cNvPr>
          <p:cNvSpPr/>
          <p:nvPr/>
        </p:nvSpPr>
        <p:spPr>
          <a:xfrm>
            <a:off x="196147" y="6702398"/>
            <a:ext cx="445556" cy="440029"/>
          </a:xfrm>
          <a:prstGeom prst="rec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solidFill>
                  <a:schemeClr val="tx1"/>
                </a:solidFill>
                <a:latin typeface="+mj-ea"/>
                <a:ea typeface="+mj-ea"/>
                <a:cs typeface="メイリオ" panose="020B0604030504040204" pitchFamily="50" charset="-128"/>
              </a:rPr>
              <a:t>定員</a:t>
            </a:r>
            <a:endParaRPr kumimoji="1" lang="ja-JP" altLang="en-US" sz="1200" dirty="0">
              <a:solidFill>
                <a:schemeClr val="tx1"/>
              </a:solidFill>
              <a:latin typeface="+mj-ea"/>
              <a:ea typeface="+mj-ea"/>
              <a:cs typeface="メイリオ" panose="020B0604030504040204" pitchFamily="50" charset="-128"/>
            </a:endParaRPr>
          </a:p>
        </p:txBody>
      </p:sp>
      <p:sp>
        <p:nvSpPr>
          <p:cNvPr id="3" name="テキスト ボックス 2">
            <a:extLst>
              <a:ext uri="{FF2B5EF4-FFF2-40B4-BE49-F238E27FC236}">
                <a16:creationId xmlns:a16="http://schemas.microsoft.com/office/drawing/2014/main" id="{701B9A60-EAE8-42B1-86FE-2CF87F1F4E3B}"/>
              </a:ext>
            </a:extLst>
          </p:cNvPr>
          <p:cNvSpPr txBox="1"/>
          <p:nvPr/>
        </p:nvSpPr>
        <p:spPr>
          <a:xfrm>
            <a:off x="784686" y="5378958"/>
            <a:ext cx="3042821" cy="307777"/>
          </a:xfrm>
          <a:prstGeom prst="rect">
            <a:avLst/>
          </a:prstGeom>
          <a:noFill/>
        </p:spPr>
        <p:txBody>
          <a:bodyPr wrap="none" rtlCol="0">
            <a:spAutoFit/>
          </a:bodyPr>
          <a:lstStyle/>
          <a:p>
            <a:r>
              <a:rPr kumimoji="1" lang="ja-JP" altLang="en-US" sz="1400" dirty="0"/>
              <a:t>令和</a:t>
            </a:r>
            <a:r>
              <a:rPr kumimoji="1" lang="en-US" altLang="ja-JP" sz="1400" dirty="0"/>
              <a:t>6</a:t>
            </a:r>
            <a:r>
              <a:rPr kumimoji="1" lang="ja-JP" altLang="en-US" sz="1400" dirty="0"/>
              <a:t>年</a:t>
            </a:r>
            <a:r>
              <a:rPr kumimoji="1" lang="en-US" altLang="ja-JP" sz="1400" dirty="0"/>
              <a:t>10</a:t>
            </a:r>
            <a:r>
              <a:rPr kumimoji="1" lang="ja-JP" altLang="en-US" sz="1400" dirty="0"/>
              <a:t>月</a:t>
            </a:r>
            <a:r>
              <a:rPr kumimoji="1" lang="en-US" altLang="ja-JP" sz="1400" dirty="0"/>
              <a:t>9</a:t>
            </a:r>
            <a:r>
              <a:rPr kumimoji="1" lang="ja-JP" altLang="en-US" sz="1400" dirty="0"/>
              <a:t>日（水）　　</a:t>
            </a:r>
            <a:r>
              <a:rPr kumimoji="1" lang="en-US" altLang="ja-JP" sz="1400" dirty="0"/>
              <a:t>9</a:t>
            </a:r>
            <a:r>
              <a:rPr kumimoji="1" lang="ja-JP" altLang="en-US" sz="1400" dirty="0"/>
              <a:t>：</a:t>
            </a:r>
            <a:r>
              <a:rPr kumimoji="1" lang="en-US" altLang="ja-JP" sz="1400" dirty="0"/>
              <a:t>30</a:t>
            </a:r>
            <a:r>
              <a:rPr lang="ja-JP" altLang="en-US" sz="1400" dirty="0"/>
              <a:t>～</a:t>
            </a:r>
            <a:r>
              <a:rPr lang="en-US" altLang="ja-JP" sz="1400" dirty="0"/>
              <a:t>15</a:t>
            </a:r>
            <a:r>
              <a:rPr lang="ja-JP" altLang="en-US" sz="1400" dirty="0"/>
              <a:t>：</a:t>
            </a:r>
            <a:r>
              <a:rPr lang="en-US" altLang="ja-JP" sz="1400" dirty="0"/>
              <a:t>00</a:t>
            </a:r>
            <a:endParaRPr kumimoji="1" lang="ja-JP" altLang="en-US" sz="1400" dirty="0"/>
          </a:p>
        </p:txBody>
      </p:sp>
      <p:sp>
        <p:nvSpPr>
          <p:cNvPr id="6" name="テキスト ボックス 5">
            <a:extLst>
              <a:ext uri="{FF2B5EF4-FFF2-40B4-BE49-F238E27FC236}">
                <a16:creationId xmlns:a16="http://schemas.microsoft.com/office/drawing/2014/main" id="{AC0483C3-4020-6A4B-139F-D53ADDC66B31}"/>
              </a:ext>
            </a:extLst>
          </p:cNvPr>
          <p:cNvSpPr txBox="1"/>
          <p:nvPr/>
        </p:nvSpPr>
        <p:spPr>
          <a:xfrm>
            <a:off x="784686" y="6111387"/>
            <a:ext cx="5288627" cy="276999"/>
          </a:xfrm>
          <a:prstGeom prst="rect">
            <a:avLst/>
          </a:prstGeom>
          <a:noFill/>
        </p:spPr>
        <p:txBody>
          <a:bodyPr wrap="none" rtlCol="0">
            <a:spAutoFit/>
          </a:bodyPr>
          <a:lstStyle/>
          <a:p>
            <a:r>
              <a:rPr lang="ja-JP" altLang="en-US" sz="1200" b="1" dirty="0"/>
              <a:t>名古屋市工業研究所 </a:t>
            </a:r>
            <a:r>
              <a:rPr lang="ja-JP" altLang="en-US" sz="1200" dirty="0"/>
              <a:t>管理棟４階第２会議室　</a:t>
            </a:r>
            <a:r>
              <a:rPr lang="ja-JP" altLang="en-US" sz="1000" dirty="0"/>
              <a:t>名古屋市熱田区六番三丁目４番４１号</a:t>
            </a:r>
            <a:endParaRPr kumimoji="1" lang="ja-JP" altLang="en-US" sz="1200" dirty="0"/>
          </a:p>
        </p:txBody>
      </p:sp>
      <p:sp>
        <p:nvSpPr>
          <p:cNvPr id="8" name="テキスト ボックス 7">
            <a:extLst>
              <a:ext uri="{FF2B5EF4-FFF2-40B4-BE49-F238E27FC236}">
                <a16:creationId xmlns:a16="http://schemas.microsoft.com/office/drawing/2014/main" id="{281E75B1-CDA7-3B13-DBF7-FB89A59B371E}"/>
              </a:ext>
            </a:extLst>
          </p:cNvPr>
          <p:cNvSpPr txBox="1"/>
          <p:nvPr/>
        </p:nvSpPr>
        <p:spPr>
          <a:xfrm>
            <a:off x="784686" y="7466937"/>
            <a:ext cx="4031873" cy="276999"/>
          </a:xfrm>
          <a:prstGeom prst="rect">
            <a:avLst/>
          </a:prstGeom>
          <a:noFill/>
        </p:spPr>
        <p:txBody>
          <a:bodyPr wrap="none" rtlCol="0">
            <a:spAutoFit/>
          </a:bodyPr>
          <a:lstStyle/>
          <a:p>
            <a:r>
              <a:rPr kumimoji="1" lang="ja-JP" altLang="en-US" sz="1200" b="1" dirty="0">
                <a:latin typeface="ＭＳ ゴシック" panose="020B0609070205080204" pitchFamily="49" charset="-128"/>
                <a:ea typeface="ＭＳ ゴシック" panose="020B0609070205080204" pitchFamily="49" charset="-128"/>
              </a:rPr>
              <a:t>チェーンソー以外の振動工具を取扱う業務に従事する者</a:t>
            </a:r>
          </a:p>
        </p:txBody>
      </p:sp>
      <p:sp>
        <p:nvSpPr>
          <p:cNvPr id="28" name="正方形/長方形 27">
            <a:extLst>
              <a:ext uri="{FF2B5EF4-FFF2-40B4-BE49-F238E27FC236}">
                <a16:creationId xmlns:a16="http://schemas.microsoft.com/office/drawing/2014/main" id="{C617E8F0-0E84-B46E-E3A4-46540D16DB19}"/>
              </a:ext>
            </a:extLst>
          </p:cNvPr>
          <p:cNvSpPr/>
          <p:nvPr/>
        </p:nvSpPr>
        <p:spPr>
          <a:xfrm>
            <a:off x="508737" y="8174332"/>
            <a:ext cx="5840520" cy="276999"/>
          </a:xfrm>
          <a:prstGeom prst="rect">
            <a:avLst/>
          </a:prstGeom>
        </p:spPr>
        <p:txBody>
          <a:bodyPr wrap="square">
            <a:spAutoFit/>
          </a:bodyPr>
          <a:lstStyle/>
          <a:p>
            <a:pPr indent="304800" algn="just">
              <a:spcBef>
                <a:spcPts val="360"/>
              </a:spcBef>
              <a:spcAft>
                <a:spcPts val="0"/>
              </a:spcAft>
            </a:pPr>
            <a:r>
              <a:rPr lang="ja-JP"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会員 ７，</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００円　非会員 ８，</a:t>
            </a: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９</a:t>
            </a:r>
            <a:r>
              <a:rPr lang="ja-JP"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００円</a:t>
            </a:r>
            <a:r>
              <a:rPr lang="ja-JP" altLang="ja-JP" sz="1050" b="1" kern="100" dirty="0">
                <a:latin typeface="ＭＳ ゴシック" panose="020B0609070205080204" pitchFamily="49" charset="-128"/>
                <a:ea typeface="ＭＳ ゴシック" panose="020B0609070205080204" pitchFamily="49" charset="-128"/>
                <a:cs typeface="Times New Roman" panose="02020603050405020304" pitchFamily="18" charset="0"/>
              </a:rPr>
              <a:t>（テキスト、消費税等含）</a:t>
            </a:r>
            <a:endParaRPr lang="en-US" altLang="ja-JP" sz="105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84FDCAFB-14BD-89DE-50D2-79EFE48D4879}"/>
              </a:ext>
            </a:extLst>
          </p:cNvPr>
          <p:cNvSpPr/>
          <p:nvPr/>
        </p:nvSpPr>
        <p:spPr>
          <a:xfrm>
            <a:off x="810560" y="9035760"/>
            <a:ext cx="5351213" cy="757451"/>
          </a:xfrm>
          <a:prstGeom prst="rect">
            <a:avLst/>
          </a:prstGeom>
          <a:blipFill dpi="0" rotWithShape="1">
            <a:blip r:embed="rId3">
              <a:alphaModFix amt="0"/>
            </a:blip>
            <a:srcRect/>
            <a:tile tx="0" ty="0" sx="100000" sy="100000" flip="none" algn="tl"/>
          </a:blipFill>
        </p:spPr>
        <p:txBody>
          <a:bodyPr wrap="square">
            <a:spAutoFit/>
          </a:bodyPr>
          <a:lstStyle/>
          <a:p>
            <a:pPr>
              <a:lnSpc>
                <a:spcPct val="120000"/>
              </a:lnSpc>
            </a:pP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裏面の申込書に記入の上、対象の労働基準協会へ郵送又はＦＡＸでお申込みください。</a:t>
            </a:r>
            <a:endParaRPr lang="en-US" altLang="ja-JP" sz="1000" dirty="0">
              <a:latin typeface="ＭＳ 明朝" panose="02020609040205080304" pitchFamily="17" charset="-128"/>
              <a:ea typeface="ＭＳ 明朝" panose="02020609040205080304" pitchFamily="17" charset="-128"/>
              <a:cs typeface="Meiryo UI" panose="020B0604030504040204" pitchFamily="50" charset="-128"/>
            </a:endParaRPr>
          </a:p>
          <a:p>
            <a:pPr>
              <a:lnSpc>
                <a:spcPct val="120000"/>
              </a:lnSpc>
            </a:pPr>
            <a:r>
              <a:rPr lang="ja-JP" altLang="en-US" sz="1000" dirty="0">
                <a:latin typeface="ＭＳ 明朝" panose="02020609040205080304" pitchFamily="17" charset="-128"/>
                <a:ea typeface="ＭＳ 明朝" panose="02020609040205080304" pitchFamily="17" charset="-128"/>
                <a:cs typeface="Meiryo UI" panose="020B0604030504040204" pitchFamily="50" charset="-128"/>
              </a:rPr>
              <a:t>申込の「締切日」は講習初日７営業日前です。（営業日：土日祝、協会所定休日を除く）</a:t>
            </a:r>
            <a:endParaRPr lang="en-US" altLang="ja-JP" sz="1000" dirty="0">
              <a:latin typeface="ＭＳ 明朝" panose="02020609040205080304" pitchFamily="17" charset="-128"/>
              <a:ea typeface="ＭＳ 明朝" panose="02020609040205080304" pitchFamily="17" charset="-128"/>
              <a:cs typeface="Meiryo UI" panose="020B0604030504040204" pitchFamily="50" charset="-128"/>
            </a:endParaRPr>
          </a:p>
          <a:p>
            <a:pPr>
              <a:lnSpc>
                <a:spcPct val="120000"/>
              </a:lnSpc>
            </a:pPr>
            <a:r>
              <a:rPr lang="en-US" altLang="ja-JP" sz="850" dirty="0">
                <a:latin typeface="ＭＳ 明朝" panose="02020609040205080304" pitchFamily="17" charset="-128"/>
                <a:ea typeface="ＭＳ 明朝" panose="02020609040205080304" pitchFamily="17" charset="-128"/>
                <a:cs typeface="Meiryo UI" panose="020B0604030504040204" pitchFamily="50" charset="-128"/>
              </a:rPr>
              <a:t>※</a:t>
            </a:r>
            <a:r>
              <a:rPr lang="ja-JP" altLang="en-US" sz="850" dirty="0">
                <a:latin typeface="ＭＳ 明朝" panose="02020609040205080304" pitchFamily="17" charset="-128"/>
                <a:ea typeface="ＭＳ 明朝" panose="02020609040205080304" pitchFamily="17" charset="-128"/>
                <a:cs typeface="Meiryo UI" panose="020B0604030504040204" pitchFamily="50" charset="-128"/>
              </a:rPr>
              <a:t>締切日までに受講料の納入をお願いします。受講料の納入が確認できない場合受講の確約はできません。</a:t>
            </a:r>
            <a:endParaRPr lang="en-US" altLang="ja-JP" sz="850" dirty="0">
              <a:latin typeface="ＭＳ 明朝" panose="02020609040205080304" pitchFamily="17" charset="-128"/>
              <a:ea typeface="ＭＳ 明朝" panose="02020609040205080304" pitchFamily="17" charset="-128"/>
              <a:cs typeface="Meiryo UI" panose="020B0604030504040204" pitchFamily="50" charset="-128"/>
            </a:endParaRPr>
          </a:p>
          <a:p>
            <a:pPr>
              <a:lnSpc>
                <a:spcPct val="120000"/>
              </a:lnSpc>
            </a:pPr>
            <a:r>
              <a:rPr lang="en-US" altLang="ja-JP" sz="850" dirty="0">
                <a:latin typeface="ＭＳ 明朝" panose="02020609040205080304" pitchFamily="17" charset="-128"/>
                <a:ea typeface="ＭＳ 明朝" panose="02020609040205080304" pitchFamily="17" charset="-128"/>
                <a:cs typeface="Meiryo UI" panose="020B0604030504040204" pitchFamily="50" charset="-128"/>
              </a:rPr>
              <a:t>※</a:t>
            </a:r>
            <a:r>
              <a:rPr lang="ja-JP" altLang="en-US" sz="850" dirty="0">
                <a:latin typeface="ＭＳ 明朝" panose="02020609040205080304" pitchFamily="17" charset="-128"/>
                <a:ea typeface="ＭＳ 明朝" panose="02020609040205080304" pitchFamily="17" charset="-128"/>
                <a:cs typeface="Meiryo UI" panose="020B0604030504040204" pitchFamily="50" charset="-128"/>
              </a:rPr>
              <a:t>締切日後の受講料の返金は一切できません。　</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 角を丸くする 12">
            <a:extLst>
              <a:ext uri="{FF2B5EF4-FFF2-40B4-BE49-F238E27FC236}">
                <a16:creationId xmlns:a16="http://schemas.microsoft.com/office/drawing/2014/main" id="{CC2B3716-AC02-2BC4-9DD3-2D58C567FB32}"/>
              </a:ext>
            </a:extLst>
          </p:cNvPr>
          <p:cNvSpPr/>
          <p:nvPr/>
        </p:nvSpPr>
        <p:spPr>
          <a:xfrm>
            <a:off x="508736" y="9015966"/>
            <a:ext cx="5868897" cy="79312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B07EFCE-3CF1-E58B-4544-E3968954AED5}"/>
              </a:ext>
            </a:extLst>
          </p:cNvPr>
          <p:cNvSpPr/>
          <p:nvPr/>
        </p:nvSpPr>
        <p:spPr>
          <a:xfrm>
            <a:off x="508737" y="6781766"/>
            <a:ext cx="6267451" cy="276999"/>
          </a:xfrm>
          <a:prstGeom prst="rect">
            <a:avLst/>
          </a:prstGeom>
        </p:spPr>
        <p:txBody>
          <a:bodyPr wrap="square">
            <a:spAutoFit/>
          </a:bodyPr>
          <a:lstStyle/>
          <a:p>
            <a:pPr indent="304800" algn="just">
              <a:spcBef>
                <a:spcPts val="360"/>
              </a:spcBef>
              <a:spcAft>
                <a:spcPts val="0"/>
              </a:spcAft>
            </a:pP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６０</a:t>
            </a:r>
            <a:r>
              <a:rPr lang="ja-JP"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名</a:t>
            </a:r>
            <a:r>
              <a:rPr lang="ja-JP" altLang="ja-JP" sz="1050" b="1" kern="100" dirty="0">
                <a:latin typeface="ＭＳ ゴシック" panose="020B0609070205080204" pitchFamily="49" charset="-128"/>
                <a:ea typeface="ＭＳ ゴシック" panose="020B0609070205080204" pitchFamily="49" charset="-128"/>
                <a:cs typeface="Times New Roman" panose="02020603050405020304" pitchFamily="18" charset="0"/>
              </a:rPr>
              <a:t>（先着順にて受付、定員になり次第、締切らせて頂きます。）</a:t>
            </a:r>
            <a:endParaRPr lang="ja-JP" altLang="ja-JP" sz="105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0104E75-BF7D-9E28-CDB1-F5B452138DC8}"/>
              </a:ext>
            </a:extLst>
          </p:cNvPr>
          <p:cNvSpPr/>
          <p:nvPr/>
        </p:nvSpPr>
        <p:spPr>
          <a:xfrm>
            <a:off x="231746" y="4275133"/>
            <a:ext cx="648909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30FA5EE-A8E3-CFF1-404F-C5C9DE90545E}"/>
              </a:ext>
            </a:extLst>
          </p:cNvPr>
          <p:cNvSpPr/>
          <p:nvPr/>
        </p:nvSpPr>
        <p:spPr>
          <a:xfrm>
            <a:off x="258416" y="2352459"/>
            <a:ext cx="3830983" cy="180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3B5D8F3-7476-54F6-16A2-8974DC8B5EC5}"/>
              </a:ext>
            </a:extLst>
          </p:cNvPr>
          <p:cNvSpPr txBox="1"/>
          <p:nvPr/>
        </p:nvSpPr>
        <p:spPr>
          <a:xfrm>
            <a:off x="231746" y="2427915"/>
            <a:ext cx="3954929" cy="1642181"/>
          </a:xfrm>
          <a:prstGeom prst="rect">
            <a:avLst/>
          </a:prstGeom>
          <a:noFill/>
        </p:spPr>
        <p:txBody>
          <a:bodyPr wrap="square" rtlCol="0">
            <a:spAutoFit/>
          </a:bodyPr>
          <a:lstStyle/>
          <a:p>
            <a:pPr algn="just">
              <a:lnSpc>
                <a:spcPct val="130000"/>
              </a:lnSpc>
              <a:spcBef>
                <a:spcPts val="600"/>
              </a:spcBef>
            </a:pPr>
            <a:r>
              <a:rPr lang="ja-JP" alt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製造業、建設業などにおいては振動工具が広く普及し、作業</a:t>
            </a:r>
            <a:endPar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30000"/>
              </a:lnSpc>
              <a:spcBef>
                <a:spcPts val="600"/>
              </a:spcBef>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現場で各種振動工具が使用されています。</a:t>
            </a:r>
          </a:p>
          <a:p>
            <a:pPr algn="just">
              <a:lnSpc>
                <a:spcPct val="170000"/>
              </a:lnSpc>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振動工具を長期間取り扱っていると、その振動を受けること</a:t>
            </a:r>
            <a:endPar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70000"/>
              </a:lnSpc>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により振動障害を起こす恐れがあり、</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事業者は該当作業に従事</a:t>
            </a:r>
            <a:endPar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70000"/>
              </a:lnSpc>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する労働者に対して特別教育に準じた教育を実施するよう求め</a:t>
            </a:r>
            <a:endPar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70000"/>
              </a:lnSpc>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られています。</a:t>
            </a:r>
          </a:p>
        </p:txBody>
      </p:sp>
      <p:sp>
        <p:nvSpPr>
          <p:cNvPr id="10" name="テキスト ボックス 9">
            <a:extLst>
              <a:ext uri="{FF2B5EF4-FFF2-40B4-BE49-F238E27FC236}">
                <a16:creationId xmlns:a16="http://schemas.microsoft.com/office/drawing/2014/main" id="{EA6C8509-2B31-DA14-6509-8ECB56E9486B}"/>
              </a:ext>
            </a:extLst>
          </p:cNvPr>
          <p:cNvSpPr txBox="1"/>
          <p:nvPr/>
        </p:nvSpPr>
        <p:spPr>
          <a:xfrm>
            <a:off x="105010" y="4011993"/>
            <a:ext cx="6647974" cy="875624"/>
          </a:xfrm>
          <a:prstGeom prst="rect">
            <a:avLst/>
          </a:prstGeom>
          <a:noFill/>
        </p:spPr>
        <p:txBody>
          <a:bodyPr wrap="none" rtlCol="0">
            <a:spAutoFit/>
          </a:bodyPr>
          <a:lstStyle/>
          <a:p>
            <a:pPr indent="133350" algn="just">
              <a:lnSpc>
                <a:spcPct val="170000"/>
              </a:lnSpc>
            </a:pPr>
            <a:r>
              <a:rPr lang="ja-JP" altLang="en-US" sz="1050" kern="100" dirty="0">
                <a:effectLst/>
                <a:latin typeface="Century" panose="02040604050505020304" pitchFamily="18" charset="0"/>
                <a:ea typeface="ＭＳ 明朝" panose="02020609040205080304" pitchFamily="17" charset="-128"/>
                <a:cs typeface="Times New Roman" panose="02020603050405020304" pitchFamily="18" charset="0"/>
              </a:rPr>
              <a:t>　愛知県下各労働基準協会</a:t>
            </a:r>
            <a:r>
              <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rPr>
              <a:t>では</a:t>
            </a:r>
            <a:r>
              <a:rPr lang="ja-JP" altLang="ja-JP" sz="1050" kern="100" dirty="0">
                <a:solidFill>
                  <a:srgbClr val="000000"/>
                </a:solidFill>
                <a:effectLst/>
                <a:latin typeface="Century" panose="02040604050505020304" pitchFamily="18" charset="0"/>
                <a:ea typeface="HGｺﾞｼｯｸE" panose="020B0909000000000000" pitchFamily="49" charset="-128"/>
                <a:cs typeface="Times New Roman" panose="02020603050405020304" pitchFamily="18" charset="0"/>
              </a:rPr>
              <a:t>厚生労働省通達「チェーンソー以外の振動工具の取扱い業務に係る振動障</a:t>
            </a:r>
            <a:endParaRPr lang="en-US" altLang="ja-JP" sz="1050" kern="100" dirty="0">
              <a:solidFill>
                <a:srgbClr val="000000"/>
              </a:solidFill>
              <a:effectLst/>
              <a:latin typeface="Century" panose="02040604050505020304" pitchFamily="18" charset="0"/>
              <a:ea typeface="HGｺﾞｼｯｸE" panose="020B0909000000000000" pitchFamily="49" charset="-128"/>
              <a:cs typeface="Times New Roman" panose="02020603050405020304" pitchFamily="18" charset="0"/>
            </a:endParaRPr>
          </a:p>
          <a:p>
            <a:pPr indent="133350" algn="just">
              <a:lnSpc>
                <a:spcPct val="170000"/>
              </a:lnSpc>
            </a:pPr>
            <a:r>
              <a:rPr lang="ja-JP" altLang="ja-JP" sz="1050" kern="100" dirty="0">
                <a:solidFill>
                  <a:srgbClr val="000000"/>
                </a:solidFill>
                <a:effectLst/>
                <a:latin typeface="Century" panose="02040604050505020304" pitchFamily="18" charset="0"/>
                <a:ea typeface="HGｺﾞｼｯｸE" panose="020B0909000000000000" pitchFamily="49" charset="-128"/>
                <a:cs typeface="Times New Roman" panose="02020603050405020304" pitchFamily="18" charset="0"/>
              </a:rPr>
              <a:t>害予防対策指針」</a:t>
            </a:r>
            <a:r>
              <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rPr>
              <a:t>に基づき、振動の少ない振動工具の選定、振動作業の作業時間管理、工具の点検・整備</a:t>
            </a:r>
            <a:endParaRPr lang="en-US"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lnSpc>
                <a:spcPct val="170000"/>
              </a:lnSpc>
            </a:pPr>
            <a:r>
              <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rPr>
              <a:t>などの安全衛生教育を実施致します。</a:t>
            </a:r>
          </a:p>
        </p:txBody>
      </p:sp>
    </p:spTree>
    <p:extLst>
      <p:ext uri="{BB962C8B-B14F-4D97-AF65-F5344CB8AC3E}">
        <p14:creationId xmlns:p14="http://schemas.microsoft.com/office/powerpoint/2010/main" val="36450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991144" y="6353365"/>
            <a:ext cx="1950957" cy="382432"/>
          </a:xfrm>
          <a:prstGeom prst="rect">
            <a:avLst/>
          </a:prstGeom>
          <a:noFill/>
          <a:ln w="28575">
            <a:noFill/>
          </a:ln>
        </p:spPr>
        <p:txBody>
          <a:bodyPr wrap="square" anchor="ctr" anchorCtr="0">
            <a:noAutofit/>
          </a:bodyPr>
          <a:lstStyle/>
          <a:p>
            <a:pPr>
              <a:spcAft>
                <a:spcPts val="0"/>
              </a:spcAft>
            </a:pPr>
            <a:r>
              <a:rPr lang="ja-JP" altLang="en-US" sz="800" kern="100" dirty="0">
                <a:ln w="0">
                  <a:noFill/>
                </a:ln>
                <a:latin typeface="メイリオ" panose="020B0604030504040204" pitchFamily="50" charset="-128"/>
                <a:ea typeface="メイリオ" panose="020B0604030504040204" pitchFamily="50" charset="-128"/>
                <a:cs typeface="メイリオ" panose="020B0604030504040204" pitchFamily="50" charset="-128"/>
              </a:rPr>
              <a:t>　　　令和  </a:t>
            </a:r>
            <a:r>
              <a:rPr lang="en-US" altLang="ja-JP" sz="800" kern="100" dirty="0">
                <a:ln w="0">
                  <a:noFill/>
                </a:ln>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kern="100" dirty="0">
                <a:ln w="0">
                  <a:noFill/>
                </a:ln>
                <a:latin typeface="メイリオ" panose="020B0604030504040204" pitchFamily="50" charset="-128"/>
                <a:ea typeface="メイリオ" panose="020B0604030504040204" pitchFamily="50" charset="-128"/>
                <a:cs typeface="メイリオ" panose="020B0604030504040204" pitchFamily="50" charset="-128"/>
              </a:rPr>
              <a:t>年　　　月　　　日</a:t>
            </a:r>
            <a:endParaRPr lang="ja-JP" altLang="ja-JP" sz="800" kern="100" dirty="0">
              <a:ln w="0">
                <a:no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0" y="9585849"/>
            <a:ext cx="6820750" cy="382432"/>
          </a:xfrm>
          <a:prstGeom prst="rect">
            <a:avLst/>
          </a:prstGeom>
          <a:noFill/>
          <a:ln w="28575">
            <a:noFill/>
          </a:ln>
        </p:spPr>
        <p:txBody>
          <a:bodyPr wrap="square" anchor="ctr" anchorCtr="0">
            <a:noAutofit/>
          </a:bodyPr>
          <a:lstStyle/>
          <a:p>
            <a:pPr>
              <a:spcAft>
                <a:spcPts val="0"/>
              </a:spcAft>
            </a:pPr>
            <a:r>
              <a:rPr lang="en-US" altLang="ja-JP" sz="800" kern="100" dirty="0">
                <a:ln w="0">
                  <a:noFill/>
                </a:ln>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kern="100" dirty="0">
                <a:ln w="0">
                  <a:noFill/>
                </a:ln>
                <a:latin typeface="メイリオ" panose="020B0604030504040204" pitchFamily="50" charset="-128"/>
                <a:ea typeface="メイリオ" panose="020B0604030504040204" pitchFamily="50" charset="-128"/>
                <a:cs typeface="メイリオ" panose="020B0604030504040204" pitchFamily="50" charset="-128"/>
              </a:rPr>
              <a:t>この受講申込書の個人情報は講習会の受講資料として使用し受講者の同意なく目的外に利用することはありません。</a:t>
            </a:r>
            <a:endParaRPr lang="ja-JP" altLang="ja-JP" sz="800" kern="100" dirty="0">
              <a:ln w="0">
                <a:noFill/>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58203" y="381685"/>
            <a:ext cx="193344" cy="194820"/>
          </a:xfrm>
          <a:prstGeom prst="rect">
            <a:avLst/>
          </a:prstGeom>
          <a:solidFill>
            <a:schemeClr val="accent2"/>
          </a:solidFill>
          <a:ln w="28575">
            <a:noFill/>
          </a:ln>
        </p:spPr>
        <p:txBody>
          <a:bodyPr wrap="square" anchor="ctr" anchorCtr="0">
            <a:noAutofit/>
          </a:bodyPr>
          <a:lstStyle/>
          <a:p>
            <a:pPr algn="dist">
              <a:spcAft>
                <a:spcPts val="0"/>
              </a:spcAft>
            </a:pPr>
            <a:endParaRPr lang="ja-JP" altLang="ja-JP" sz="7500" b="1" kern="100" dirty="0">
              <a:ln w="0">
                <a:solidFill>
                  <a:schemeClr val="tx1"/>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251547" y="242463"/>
            <a:ext cx="1237946" cy="552626"/>
          </a:xfrm>
          <a:prstGeom prst="rect">
            <a:avLst/>
          </a:prstGeom>
          <a:blipFill dpi="0" rotWithShape="1">
            <a:blip r:embed="rId3">
              <a:alphaModFix amt="0"/>
            </a:blip>
            <a:srcRect/>
            <a:tile tx="0" ty="0" sx="100000" sy="100000" flip="none" algn="tl"/>
          </a:blipFill>
        </p:spPr>
        <p:txBody>
          <a:bodyPr wrap="square">
            <a:spAutoFit/>
          </a:bodyPr>
          <a:lstStyle/>
          <a:p>
            <a:pPr>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会場略図</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71543" y="6418831"/>
            <a:ext cx="1476375" cy="230832"/>
          </a:xfrm>
          <a:prstGeom prst="rect">
            <a:avLst/>
          </a:prstGeom>
          <a:noFill/>
        </p:spPr>
        <p:txBody>
          <a:bodyPr wrap="square" rtlCol="0">
            <a:spAutoFit/>
          </a:bodyPr>
          <a:lstStyle/>
          <a:p>
            <a:r>
              <a:rPr kumimoji="1" lang="ja-JP" altLang="en-US" sz="900" dirty="0"/>
              <a:t>労働基準協会 </a:t>
            </a:r>
            <a:r>
              <a:rPr lang="ja-JP" altLang="en-US" sz="900" dirty="0"/>
              <a:t>宛</a:t>
            </a:r>
            <a:endParaRPr kumimoji="1" lang="ja-JP" altLang="en-US" sz="900" dirty="0"/>
          </a:p>
        </p:txBody>
      </p:sp>
      <p:cxnSp>
        <p:nvCxnSpPr>
          <p:cNvPr id="7" name="直線コネクタ 6"/>
          <p:cNvCxnSpPr/>
          <p:nvPr/>
        </p:nvCxnSpPr>
        <p:spPr>
          <a:xfrm>
            <a:off x="51649" y="6640241"/>
            <a:ext cx="2148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250325" y="6418831"/>
            <a:ext cx="1292975" cy="230832"/>
          </a:xfrm>
          <a:prstGeom prst="rect">
            <a:avLst/>
          </a:prstGeom>
          <a:noFill/>
        </p:spPr>
        <p:txBody>
          <a:bodyPr wrap="square" rtlCol="0">
            <a:spAutoFit/>
          </a:bodyPr>
          <a:lstStyle/>
          <a:p>
            <a:r>
              <a:rPr kumimoji="1" lang="ja-JP" altLang="en-US" sz="900" dirty="0"/>
              <a:t>（　会員　・　非会員　）　</a:t>
            </a:r>
          </a:p>
        </p:txBody>
      </p:sp>
      <p:pic>
        <p:nvPicPr>
          <p:cNvPr id="2" name="図 1"/>
          <p:cNvPicPr>
            <a:picLocks noChangeAspect="1"/>
          </p:cNvPicPr>
          <p:nvPr/>
        </p:nvPicPr>
        <p:blipFill>
          <a:blip r:embed="rId4"/>
          <a:stretch>
            <a:fillRect/>
          </a:stretch>
        </p:blipFill>
        <p:spPr>
          <a:xfrm>
            <a:off x="58203" y="3486904"/>
            <a:ext cx="6741595" cy="2610843"/>
          </a:xfrm>
          <a:prstGeom prst="rect">
            <a:avLst/>
          </a:prstGeom>
        </p:spPr>
      </p:pic>
      <p:graphicFrame>
        <p:nvGraphicFramePr>
          <p:cNvPr id="34" name="表 33">
            <a:extLst>
              <a:ext uri="{FF2B5EF4-FFF2-40B4-BE49-F238E27FC236}">
                <a16:creationId xmlns:a16="http://schemas.microsoft.com/office/drawing/2014/main" id="{8EBB9DB6-B78F-4311-B82A-096296AC5710}"/>
              </a:ext>
            </a:extLst>
          </p:cNvPr>
          <p:cNvGraphicFramePr>
            <a:graphicFrameLocks noGrp="1"/>
          </p:cNvGraphicFramePr>
          <p:nvPr>
            <p:extLst>
              <p:ext uri="{D42A27DB-BD31-4B8C-83A1-F6EECF244321}">
                <p14:modId xmlns:p14="http://schemas.microsoft.com/office/powerpoint/2010/main" val="2026631917"/>
              </p:ext>
            </p:extLst>
          </p:nvPr>
        </p:nvGraphicFramePr>
        <p:xfrm>
          <a:off x="58203" y="6659792"/>
          <a:ext cx="6753023" cy="3003745"/>
        </p:xfrm>
        <a:graphic>
          <a:graphicData uri="http://schemas.openxmlformats.org/drawingml/2006/table">
            <a:tbl>
              <a:tblPr/>
              <a:tblGrid>
                <a:gridCol w="939413">
                  <a:extLst>
                    <a:ext uri="{9D8B030D-6E8A-4147-A177-3AD203B41FA5}">
                      <a16:colId xmlns:a16="http://schemas.microsoft.com/office/drawing/2014/main" val="1124507752"/>
                    </a:ext>
                  </a:extLst>
                </a:gridCol>
                <a:gridCol w="2454495">
                  <a:extLst>
                    <a:ext uri="{9D8B030D-6E8A-4147-A177-3AD203B41FA5}">
                      <a16:colId xmlns:a16="http://schemas.microsoft.com/office/drawing/2014/main" val="2719389415"/>
                    </a:ext>
                  </a:extLst>
                </a:gridCol>
                <a:gridCol w="898295">
                  <a:extLst>
                    <a:ext uri="{9D8B030D-6E8A-4147-A177-3AD203B41FA5}">
                      <a16:colId xmlns:a16="http://schemas.microsoft.com/office/drawing/2014/main" val="1936827716"/>
                    </a:ext>
                  </a:extLst>
                </a:gridCol>
                <a:gridCol w="749634">
                  <a:extLst>
                    <a:ext uri="{9D8B030D-6E8A-4147-A177-3AD203B41FA5}">
                      <a16:colId xmlns:a16="http://schemas.microsoft.com/office/drawing/2014/main" val="1748350155"/>
                    </a:ext>
                  </a:extLst>
                </a:gridCol>
                <a:gridCol w="634009">
                  <a:extLst>
                    <a:ext uri="{9D8B030D-6E8A-4147-A177-3AD203B41FA5}">
                      <a16:colId xmlns:a16="http://schemas.microsoft.com/office/drawing/2014/main" val="3614121723"/>
                    </a:ext>
                  </a:extLst>
                </a:gridCol>
                <a:gridCol w="137764">
                  <a:extLst>
                    <a:ext uri="{9D8B030D-6E8A-4147-A177-3AD203B41FA5}">
                      <a16:colId xmlns:a16="http://schemas.microsoft.com/office/drawing/2014/main" val="1439943889"/>
                    </a:ext>
                  </a:extLst>
                </a:gridCol>
                <a:gridCol w="939413">
                  <a:extLst>
                    <a:ext uri="{9D8B030D-6E8A-4147-A177-3AD203B41FA5}">
                      <a16:colId xmlns:a16="http://schemas.microsoft.com/office/drawing/2014/main" val="2422748362"/>
                    </a:ext>
                  </a:extLst>
                </a:gridCol>
              </a:tblGrid>
              <a:tr h="208080">
                <a:tc>
                  <a:txBody>
                    <a:bodyPr/>
                    <a:lstStyle/>
                    <a:p>
                      <a:pPr algn="ctr" fontAlgn="ctr"/>
                      <a:r>
                        <a:rPr lang="ja-JP" altLang="en-US" sz="1000" u="none" strike="noStrike">
                          <a:effectLst/>
                        </a:rPr>
                        <a:t>受講日</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ctr" fontAlgn="ctr"/>
                      <a:r>
                        <a:rPr lang="ja-JP" altLang="en-US" sz="1000" u="none" strike="noStrike" dirty="0">
                          <a:effectLst/>
                        </a:rPr>
                        <a:t>令和 </a:t>
                      </a:r>
                      <a:r>
                        <a:rPr lang="en-US" altLang="ja-JP" sz="1000" u="none" strike="noStrike" dirty="0">
                          <a:effectLst/>
                        </a:rPr>
                        <a:t>6</a:t>
                      </a:r>
                      <a:r>
                        <a:rPr lang="ja-JP" altLang="en-US" sz="1000" u="none" strike="noStrike" dirty="0">
                          <a:effectLst/>
                        </a:rPr>
                        <a:t>年 </a:t>
                      </a:r>
                      <a:r>
                        <a:rPr lang="en-US" altLang="ja-JP" sz="1000" u="none" strike="noStrike" dirty="0">
                          <a:effectLst/>
                        </a:rPr>
                        <a:t>10</a:t>
                      </a:r>
                      <a:r>
                        <a:rPr lang="ja-JP" altLang="en-US" sz="1000" u="none" strike="noStrike" dirty="0">
                          <a:effectLst/>
                        </a:rPr>
                        <a:t>月 </a:t>
                      </a:r>
                      <a:r>
                        <a:rPr lang="en-US" altLang="ja-JP" sz="1000" u="none" strike="noStrike" dirty="0">
                          <a:effectLst/>
                        </a:rPr>
                        <a:t>9</a:t>
                      </a:r>
                      <a:r>
                        <a:rPr lang="ja-JP" altLang="en-US" sz="1000" u="none" strike="noStrike" dirty="0">
                          <a:effectLst/>
                        </a:rPr>
                        <a:t>日</a:t>
                      </a:r>
                      <a:r>
                        <a:rPr lang="en-US" altLang="ja-JP" sz="1000" u="none" strike="noStrike" dirty="0">
                          <a:effectLst/>
                        </a:rPr>
                        <a:t>(</a:t>
                      </a:r>
                      <a:r>
                        <a:rPr lang="ja-JP" altLang="en-US" sz="1000" u="none" strike="noStrike" dirty="0">
                          <a:effectLst/>
                        </a:rPr>
                        <a:t>水</a:t>
                      </a:r>
                      <a:r>
                        <a:rPr lang="en-US" altLang="ja-JP" sz="1000" u="none" strike="noStrike" dirty="0">
                          <a:effectLst/>
                        </a:rPr>
                        <a:t>)</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ctr" fontAlgn="ctr"/>
                      <a:r>
                        <a:rPr lang="en-US" altLang="ja-JP" sz="1000" u="none" strike="noStrike">
                          <a:effectLst/>
                        </a:rPr>
                        <a:t>※</a:t>
                      </a:r>
                      <a:r>
                        <a:rPr lang="ja-JP" altLang="en-US" sz="1000" u="none" strike="noStrike">
                          <a:effectLst/>
                        </a:rPr>
                        <a:t>受付番号</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gridSpan="2">
                  <a:txBody>
                    <a:bodyPr/>
                    <a:lstStyle/>
                    <a:p>
                      <a:pPr algn="ctr" fontAlgn="ctr"/>
                      <a:r>
                        <a:rPr lang="en-US" altLang="ja-JP" sz="1000" u="none" strike="noStrike">
                          <a:effectLst/>
                        </a:rPr>
                        <a:t>※</a:t>
                      </a:r>
                      <a:r>
                        <a:rPr lang="ja-JP" altLang="en-US" sz="1000" u="none" strike="noStrike">
                          <a:effectLst/>
                        </a:rPr>
                        <a:t>受付日</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extLst>
                  <a:ext uri="{0D108BD9-81ED-4DB2-BD59-A6C34878D82A}">
                    <a16:rowId xmlns:a16="http://schemas.microsoft.com/office/drawing/2014/main" val="3585225451"/>
                  </a:ext>
                </a:extLst>
              </a:tr>
              <a:tr h="174787">
                <a:tc>
                  <a:txBody>
                    <a:bodyPr/>
                    <a:lstStyle/>
                    <a:p>
                      <a:pPr algn="ctr" fontAlgn="ctr"/>
                      <a:r>
                        <a:rPr lang="ja-JP" altLang="en-US" sz="1000" u="none" strike="noStrike">
                          <a:effectLst/>
                        </a:rPr>
                        <a:t>フリガナ</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a:txBody>
                    <a:bodyPr/>
                    <a:lstStyle/>
                    <a:p>
                      <a:pPr algn="ctr" fontAlgn="ctr"/>
                      <a:r>
                        <a:rPr lang="ja-JP" altLang="en-US" sz="1000" u="none" strike="noStrike">
                          <a:effectLst/>
                        </a:rPr>
                        <a:t>生年月日</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gridSpan="4">
                  <a:txBody>
                    <a:bodyPr/>
                    <a:lstStyle/>
                    <a:p>
                      <a:pPr algn="ctr" fontAlgn="ctr"/>
                      <a:r>
                        <a:rPr lang="ja-JP" altLang="en-US" sz="1000" u="none" strike="noStrike" dirty="0">
                          <a:effectLst/>
                        </a:rPr>
                        <a:t>昭 ・ 平　　年　 　月　 　日</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594745701"/>
                  </a:ext>
                </a:extLst>
              </a:tr>
              <a:tr h="332928">
                <a:tc>
                  <a:txBody>
                    <a:bodyPr/>
                    <a:lstStyle/>
                    <a:p>
                      <a:pPr algn="ctr" fontAlgn="ctr"/>
                      <a:r>
                        <a:rPr lang="ja-JP" altLang="en-US" sz="1000" u="none" strike="noStrike">
                          <a:effectLst/>
                        </a:rPr>
                        <a:t>氏　名</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763890730"/>
                  </a:ext>
                </a:extLst>
              </a:tr>
              <a:tr h="174787">
                <a:tc>
                  <a:txBody>
                    <a:bodyPr/>
                    <a:lstStyle/>
                    <a:p>
                      <a:pPr algn="ctr" fontAlgn="ctr"/>
                      <a:r>
                        <a:rPr lang="ja-JP" altLang="en-US" sz="1000" u="none" strike="noStrike" dirty="0">
                          <a:effectLst/>
                        </a:rPr>
                        <a:t>フリガナ</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a:txBody>
                    <a:bodyPr/>
                    <a:lstStyle/>
                    <a:p>
                      <a:pPr algn="ctr" fontAlgn="ctr"/>
                      <a:r>
                        <a:rPr lang="ja-JP" altLang="en-US" sz="1000" u="none" strike="noStrike" dirty="0">
                          <a:effectLst/>
                        </a:rPr>
                        <a:t>生年月日</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gridSpan="4">
                  <a:txBody>
                    <a:bodyPr/>
                    <a:lstStyle/>
                    <a:p>
                      <a:pPr algn="ctr" fontAlgn="ctr"/>
                      <a:r>
                        <a:rPr lang="ja-JP" altLang="en-US" sz="1000" u="none" strike="noStrike">
                          <a:effectLst/>
                        </a:rPr>
                        <a:t>昭 ・ 平　　年　 　月　 　日</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799873623"/>
                  </a:ext>
                </a:extLst>
              </a:tr>
              <a:tr h="332928">
                <a:tc>
                  <a:txBody>
                    <a:bodyPr/>
                    <a:lstStyle/>
                    <a:p>
                      <a:pPr algn="ctr" fontAlgn="ctr"/>
                      <a:r>
                        <a:rPr lang="ja-JP" altLang="en-US" sz="1000" u="none" strike="noStrike">
                          <a:effectLst/>
                        </a:rPr>
                        <a:t>氏　名</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586789554"/>
                  </a:ext>
                </a:extLst>
              </a:tr>
              <a:tr h="183111">
                <a:tc gridSpan="7">
                  <a:txBody>
                    <a:bodyPr/>
                    <a:lstStyle/>
                    <a:p>
                      <a:pPr algn="l" fontAlgn="ctr"/>
                      <a:r>
                        <a:rPr lang="ja-JP" altLang="en-US" sz="800" u="none" strike="noStrike" dirty="0">
                          <a:effectLst/>
                        </a:rPr>
                        <a:t>　勤務先（個人申込の方はご連絡先を記入ください）</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lnL w="12700" cap="flat" cmpd="sng" algn="ctr">
                      <a:noFill/>
                      <a:prstDash val="solid"/>
                      <a:round/>
                      <a:headEnd type="none" w="med" len="med"/>
                      <a:tailEnd type="none" w="med" len="med"/>
                    </a:lnL>
                    <a:lnR w="12700" cmpd="sng">
                      <a:noFill/>
                      <a:prstDash val="solid"/>
                    </a:lnR>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extLst>
                  <a:ext uri="{0D108BD9-81ED-4DB2-BD59-A6C34878D82A}">
                    <a16:rowId xmlns:a16="http://schemas.microsoft.com/office/drawing/2014/main" val="1596740144"/>
                  </a:ext>
                </a:extLst>
              </a:tr>
              <a:tr h="144000">
                <a:tc>
                  <a:txBody>
                    <a:bodyPr/>
                    <a:lstStyle/>
                    <a:p>
                      <a:pPr algn="ctr" fontAlgn="ctr"/>
                      <a:r>
                        <a:rPr lang="ja-JP" altLang="en-US" sz="1000" u="none" strike="noStrike" dirty="0">
                          <a:effectLst/>
                        </a:rPr>
                        <a:t>フリガナ</a:t>
                      </a:r>
                      <a:endParaRPr lang="en-US" altLang="ja-JP" sz="1000" u="none" strike="noStrike" dirty="0">
                        <a:effectLst/>
                      </a:endParaRPr>
                    </a:p>
                  </a:txBody>
                  <a:tcPr marL="8323" marR="8323" marT="8323" marB="0" anchor="ctr"/>
                </a:tc>
                <a:tc gridSpan="2">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endParaRPr kumimoji="1" lang="ja-JP" altLang="en-US"/>
                    </a:p>
                  </a:txBody>
                  <a:tcPr/>
                </a:tc>
                <a:tc rowSpan="2">
                  <a:txBody>
                    <a:bodyPr/>
                    <a:lstStyle/>
                    <a:p>
                      <a:pPr algn="ctr" fontAlgn="ctr"/>
                      <a:r>
                        <a:rPr lang="en-US" sz="1000" u="none" strike="noStrike" dirty="0">
                          <a:effectLst/>
                        </a:rPr>
                        <a:t>TEL</a:t>
                      </a:r>
                      <a:endParaRPr 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gridSpan="3">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3931220580"/>
                  </a:ext>
                </a:extLst>
              </a:tr>
              <a:tr h="396000">
                <a:tc>
                  <a:txBody>
                    <a:bodyPr/>
                    <a:lstStyle/>
                    <a:p>
                      <a:pPr algn="ctr" fontAlgn="ctr"/>
                      <a:r>
                        <a:rPr lang="ja-JP" altLang="en-US" sz="1000" u="none" strike="noStrike" dirty="0">
                          <a:effectLst/>
                        </a:rPr>
                        <a:t>事業場名</a:t>
                      </a:r>
                      <a:endParaRPr lang="en-US" altLang="ja-JP" sz="1000" u="none" strike="noStrike" dirty="0">
                        <a:effectLst/>
                      </a:endParaRPr>
                    </a:p>
                  </a:txBody>
                  <a:tcPr marL="8323" marR="8323" marT="8323" marB="0" anchor="ctr"/>
                </a:tc>
                <a:tc gridSpan="2">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endParaRPr kumimoji="1" lang="ja-JP" altLang="en-US"/>
                    </a:p>
                  </a:txBody>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570885910"/>
                  </a:ext>
                </a:extLst>
              </a:tr>
              <a:tr h="474423">
                <a:tc>
                  <a:txBody>
                    <a:bodyPr/>
                    <a:lstStyle/>
                    <a:p>
                      <a:pPr algn="ctr" fontAlgn="ctr"/>
                      <a:r>
                        <a:rPr lang="ja-JP" altLang="en-US" sz="1000" u="none" strike="noStrike">
                          <a:effectLst/>
                        </a:rPr>
                        <a:t>所在地</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gridSpan="2">
                  <a:txBody>
                    <a:bodyPr/>
                    <a:lstStyle/>
                    <a:p>
                      <a:pPr algn="l" fontAlgn="t"/>
                      <a:r>
                        <a:rPr lang="ja-JP" altLang="en-US" sz="1000" u="none" strike="noStrike" dirty="0">
                          <a:effectLst/>
                        </a:rPr>
                        <a:t>〒</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tc>
                <a:tc hMerge="1">
                  <a:txBody>
                    <a:bodyPr/>
                    <a:lstStyle/>
                    <a:p>
                      <a:endParaRPr kumimoji="1" lang="ja-JP" altLang="en-US"/>
                    </a:p>
                  </a:txBody>
                  <a:tcPr/>
                </a:tc>
                <a:tc>
                  <a:txBody>
                    <a:bodyPr/>
                    <a:lstStyle/>
                    <a:p>
                      <a:pPr algn="ctr" fontAlgn="ctr"/>
                      <a:r>
                        <a:rPr lang="en-US" sz="1000" u="none" strike="noStrike">
                          <a:effectLst/>
                        </a:rPr>
                        <a:t>FAX</a:t>
                      </a:r>
                      <a:endParaRPr 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gridSpan="3">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32512746"/>
                  </a:ext>
                </a:extLst>
              </a:tr>
              <a:tr h="291312">
                <a:tc rowSpan="2">
                  <a:txBody>
                    <a:bodyPr/>
                    <a:lstStyle/>
                    <a:p>
                      <a:pPr algn="ctr" fontAlgn="ctr"/>
                      <a:r>
                        <a:rPr lang="ja-JP" altLang="en-US" sz="1000" u="none" strike="noStrike">
                          <a:effectLst/>
                        </a:rPr>
                        <a:t>ご担当者</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gridSpan="6">
                  <a:txBody>
                    <a:bodyPr/>
                    <a:lstStyle/>
                    <a:p>
                      <a:pPr algn="l" fontAlgn="ctr"/>
                      <a:r>
                        <a:rPr lang="en-US" altLang="ja-JP" sz="1000" u="none" strike="noStrike" dirty="0">
                          <a:effectLst/>
                        </a:rPr>
                        <a:t>(</a:t>
                      </a:r>
                      <a:r>
                        <a:rPr lang="ja-JP" altLang="en-US" sz="1000" u="none" strike="noStrike" dirty="0">
                          <a:effectLst/>
                        </a:rPr>
                        <a:t>所属）　　　　　　　　　　　　　     　　　 　</a:t>
                      </a:r>
                      <a:r>
                        <a:rPr lang="en-US" altLang="ja-JP" sz="1000" u="none" strike="noStrike" dirty="0">
                          <a:effectLst/>
                        </a:rPr>
                        <a:t>(</a:t>
                      </a:r>
                      <a:r>
                        <a:rPr lang="ja-JP" altLang="en-US" sz="1000" u="none" strike="noStrike" dirty="0">
                          <a:effectLst/>
                        </a:rPr>
                        <a:t>お名前）　　　　　　        　　　　　　　　　</a:t>
                      </a:r>
                      <a:r>
                        <a:rPr lang="en-US" altLang="ja-JP" sz="1000" u="none" strike="noStrike" dirty="0">
                          <a:effectLst/>
                        </a:rPr>
                        <a:t>(</a:t>
                      </a:r>
                      <a:r>
                        <a:rPr lang="ja-JP" altLang="en-US" sz="1000" u="none" strike="noStrike" dirty="0">
                          <a:effectLst/>
                        </a:rPr>
                        <a:t>フリガナ）</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10683719"/>
                  </a:ext>
                </a:extLst>
              </a:tr>
              <a:tr h="274666">
                <a:tc vMerge="1">
                  <a:txBody>
                    <a:bodyPr/>
                    <a:lstStyle/>
                    <a:p>
                      <a:endParaRPr kumimoji="1" lang="ja-JP" altLang="en-US"/>
                    </a:p>
                  </a:txBody>
                  <a:tcPr/>
                </a:tc>
                <a:tc gridSpan="3">
                  <a:txBody>
                    <a:bodyPr/>
                    <a:lstStyle/>
                    <a:p>
                      <a:pPr algn="l" fontAlgn="ctr"/>
                      <a:r>
                        <a:rPr lang="en-US" sz="1000" u="none" strike="noStrike" dirty="0">
                          <a:effectLst/>
                        </a:rPr>
                        <a:t>(Mail)</a:t>
                      </a:r>
                      <a:endParaRPr 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hMerge="1">
                  <a:txBody>
                    <a:bodyPr/>
                    <a:lstStyle/>
                    <a:p>
                      <a:endParaRPr kumimoji="1" lang="ja-JP" altLang="en-US"/>
                    </a:p>
                  </a:txBody>
                  <a:tcPr/>
                </a:tc>
                <a:tc hMerge="1">
                  <a:txBody>
                    <a:bodyPr/>
                    <a:lstStyle/>
                    <a:p>
                      <a:pPr algn="ctr" fontAlgn="ctr"/>
                      <a:r>
                        <a:rPr lang="ja-JP" altLang="en-US" sz="1000" u="none" strike="noStrike" dirty="0">
                          <a:effectLst/>
                        </a:rPr>
                        <a:t>納入方法</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a:txBody>
                    <a:bodyPr/>
                    <a:lstStyle/>
                    <a:p>
                      <a:pPr algn="ctr" fontAlgn="ctr"/>
                      <a:r>
                        <a:rPr lang="ja-JP" altLang="en-US" sz="1000" u="none" strike="noStrike" dirty="0">
                          <a:effectLst/>
                        </a:rPr>
                        <a:t>納入方法</a:t>
                      </a:r>
                      <a:endPar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323" marR="8323" marT="8323" marB="0" anchor="ctr"/>
                </a:tc>
                <a:tc gridSpan="2">
                  <a:txBody>
                    <a:bodyPr/>
                    <a:lstStyle/>
                    <a:p>
                      <a:pPr algn="ctr"/>
                      <a:r>
                        <a:rPr kumimoji="1" lang="ja-JP" altLang="en-US" sz="1000" u="none" strike="noStrike" dirty="0">
                          <a:effectLst/>
                        </a:rPr>
                        <a:t>□現金　□振込</a:t>
                      </a:r>
                      <a:endParaRPr kumimoji="1" lang="ja-JP" altLang="en-US" dirty="0"/>
                    </a:p>
                  </a:txBody>
                  <a:tcPr marL="8323" marR="8323" marT="8323" marB="0" anchor="ctr"/>
                </a:tc>
                <a:tc hMerge="1">
                  <a:txBody>
                    <a:bodyPr/>
                    <a:lstStyle/>
                    <a:p>
                      <a:endParaRPr kumimoji="1" lang="ja-JP" altLang="en-US"/>
                    </a:p>
                  </a:txBody>
                  <a:tcPr/>
                </a:tc>
                <a:extLst>
                  <a:ext uri="{0D108BD9-81ED-4DB2-BD59-A6C34878D82A}">
                    <a16:rowId xmlns:a16="http://schemas.microsoft.com/office/drawing/2014/main" val="960028777"/>
                  </a:ext>
                </a:extLst>
              </a:tr>
            </a:tbl>
          </a:graphicData>
        </a:graphic>
      </p:graphicFrame>
      <p:pic>
        <p:nvPicPr>
          <p:cNvPr id="1026" name="Picture 2">
            <a:extLst>
              <a:ext uri="{FF2B5EF4-FFF2-40B4-BE49-F238E27FC236}">
                <a16:creationId xmlns:a16="http://schemas.microsoft.com/office/drawing/2014/main" id="{C529F686-31BC-4163-BB81-FDA6DECB97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4" y="861250"/>
            <a:ext cx="2705627" cy="255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2">
            <a:extLst>
              <a:ext uri="{FF2B5EF4-FFF2-40B4-BE49-F238E27FC236}">
                <a16:creationId xmlns:a16="http://schemas.microsoft.com/office/drawing/2014/main" id="{EF18FDC1-5CF1-45BB-9ECD-1F0C401CCF66}"/>
              </a:ext>
            </a:extLst>
          </p:cNvPr>
          <p:cNvSpPr txBox="1">
            <a:spLocks noChangeArrowheads="1"/>
          </p:cNvSpPr>
          <p:nvPr/>
        </p:nvSpPr>
        <p:spPr bwMode="auto">
          <a:xfrm>
            <a:off x="2826748" y="1046468"/>
            <a:ext cx="3857483" cy="1925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rPr>
              <a:t>●名古屋市工業研究所 </a:t>
            </a:r>
            <a:r>
              <a:rPr kumimoji="0" lang="ja-JP" altLang="en-US" sz="140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管理棟４階第２会議室</a:t>
            </a:r>
            <a:endParaRPr kumimoji="0" lang="en-US" altLang="ja-JP" sz="140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ja-JP" altLang="en-US" sz="1400" b="1" dirty="0">
                <a:latin typeface="ＭＳ ゴシック" panose="020B0609070205080204" pitchFamily="49" charset="-128"/>
                <a:ea typeface="ＭＳ ゴシック" panose="020B0609070205080204" pitchFamily="49" charset="-128"/>
              </a:rPr>
              <a:t>　　</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名古屋市熱田区六番三丁目４番４１号</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1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ja-JP" altLang="en-US" sz="11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＜交通機関＞</a:t>
            </a:r>
          </a:p>
          <a:p>
            <a:pPr marL="0" marR="0" lvl="0" indent="0" algn="just" defTabSz="914400" rtl="0" eaLnBrk="0" fontAlgn="base" latinLnBrk="0" hangingPunct="0">
              <a:lnSpc>
                <a:spcPct val="150000"/>
              </a:lnSpc>
              <a:spcBef>
                <a:spcPct val="0"/>
              </a:spcBef>
              <a:spcAft>
                <a:spcPct val="0"/>
              </a:spcAft>
              <a:buClrTx/>
              <a:buSzTx/>
              <a:buFontTx/>
              <a:buNone/>
              <a:tabLst/>
            </a:pPr>
            <a:r>
              <a:rPr kumimoji="0" lang="ja-JP" altLang="en-US" sz="11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地下鉄　名港線「六番町」下車　３番出口より徒歩１分</a:t>
            </a:r>
            <a:endParaRPr kumimoji="0" lang="en-US" altLang="ja-JP" sz="11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100" b="1" dirty="0">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1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0" lang="ja-JP" altLang="en-US" sz="11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お車の場合は無料駐車場があります。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テキスト ボックス 2">
            <a:extLst>
              <a:ext uri="{FF2B5EF4-FFF2-40B4-BE49-F238E27FC236}">
                <a16:creationId xmlns:a16="http://schemas.microsoft.com/office/drawing/2014/main" id="{29363F70-404F-48BB-9580-236A838B4381}"/>
              </a:ext>
            </a:extLst>
          </p:cNvPr>
          <p:cNvSpPr txBox="1"/>
          <p:nvPr/>
        </p:nvSpPr>
        <p:spPr>
          <a:xfrm>
            <a:off x="3749575" y="9378261"/>
            <a:ext cx="1430200" cy="307777"/>
          </a:xfrm>
          <a:prstGeom prst="rect">
            <a:avLst/>
          </a:prstGeom>
          <a:noFill/>
        </p:spPr>
        <p:txBody>
          <a:bodyPr wrap="none" rtlCol="0">
            <a:spAutoFit/>
          </a:bodyPr>
          <a:lstStyle/>
          <a:p>
            <a:r>
              <a:rPr kumimoji="1" lang="en-US" altLang="ja-JP" sz="700" dirty="0"/>
              <a:t>※</a:t>
            </a:r>
            <a:r>
              <a:rPr kumimoji="1" lang="ja-JP" altLang="en-US" sz="700" dirty="0"/>
              <a:t>受講票・請求書は左記アドレス</a:t>
            </a:r>
            <a:endParaRPr kumimoji="1" lang="en-US" altLang="ja-JP" sz="700" dirty="0"/>
          </a:p>
          <a:p>
            <a:r>
              <a:rPr kumimoji="1" lang="ja-JP" altLang="en-US" sz="700" dirty="0"/>
              <a:t>　  にメールにて送付します。</a:t>
            </a:r>
          </a:p>
        </p:txBody>
      </p:sp>
      <p:sp>
        <p:nvSpPr>
          <p:cNvPr id="6" name="テキスト ボックス 5">
            <a:extLst>
              <a:ext uri="{FF2B5EF4-FFF2-40B4-BE49-F238E27FC236}">
                <a16:creationId xmlns:a16="http://schemas.microsoft.com/office/drawing/2014/main" id="{30AF4658-5D10-4FF5-B39D-547430A8DD0F}"/>
              </a:ext>
            </a:extLst>
          </p:cNvPr>
          <p:cNvSpPr txBox="1"/>
          <p:nvPr/>
        </p:nvSpPr>
        <p:spPr>
          <a:xfrm>
            <a:off x="622764" y="2456045"/>
            <a:ext cx="1107996" cy="215444"/>
          </a:xfrm>
          <a:prstGeom prst="rect">
            <a:avLst/>
          </a:prstGeom>
          <a:noFill/>
          <a:ln w="22225">
            <a:solidFill>
              <a:srgbClr val="FF0000"/>
            </a:solidFill>
          </a:ln>
        </p:spPr>
        <p:txBody>
          <a:bodyPr wrap="none" rtlCol="0">
            <a:spAutoFit/>
          </a:bodyPr>
          <a:lstStyle/>
          <a:p>
            <a:r>
              <a:rPr kumimoji="1" lang="ja-JP" altLang="en-US" sz="800" b="1" dirty="0">
                <a:latin typeface="ＭＳ ゴシック" panose="020B0609070205080204" pitchFamily="49" charset="-128"/>
                <a:ea typeface="ＭＳ ゴシック" panose="020B0609070205080204" pitchFamily="49" charset="-128"/>
              </a:rPr>
              <a:t>名古屋市工業研究所</a:t>
            </a:r>
          </a:p>
        </p:txBody>
      </p:sp>
      <p:cxnSp>
        <p:nvCxnSpPr>
          <p:cNvPr id="22" name="直線コネクタ 21">
            <a:extLst>
              <a:ext uri="{FF2B5EF4-FFF2-40B4-BE49-F238E27FC236}">
                <a16:creationId xmlns:a16="http://schemas.microsoft.com/office/drawing/2014/main" id="{39764FB6-FE3D-07D0-3AF9-A558047D94AE}"/>
              </a:ext>
            </a:extLst>
          </p:cNvPr>
          <p:cNvCxnSpPr/>
          <p:nvPr/>
        </p:nvCxnSpPr>
        <p:spPr>
          <a:xfrm>
            <a:off x="-76200" y="6278761"/>
            <a:ext cx="7018301" cy="0"/>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00EDDBCA-0C32-3921-235D-9721365A36A4}"/>
              </a:ext>
            </a:extLst>
          </p:cNvPr>
          <p:cNvSpPr/>
          <p:nvPr/>
        </p:nvSpPr>
        <p:spPr>
          <a:xfrm>
            <a:off x="1450649" y="6130868"/>
            <a:ext cx="3719601" cy="290283"/>
          </a:xfrm>
          <a:prstGeom prst="rect">
            <a:avLst/>
          </a:prstGeom>
          <a:solidFill>
            <a:schemeClr val="bg1"/>
          </a:solidFill>
          <a:ln w="28575">
            <a:noFill/>
          </a:ln>
        </p:spPr>
        <p:txBody>
          <a:bodyPr wrap="square" anchor="ctr" anchorCtr="0">
            <a:noAutofit/>
          </a:bodyPr>
          <a:lstStyle/>
          <a:p>
            <a:pPr algn="ctr">
              <a:spcAft>
                <a:spcPts val="0"/>
              </a:spcAft>
            </a:pPr>
            <a:r>
              <a:rPr lang="ja-JP" altLang="en-US" sz="1100" kern="100" dirty="0">
                <a:ln w="0">
                  <a:noFill/>
                </a:ln>
                <a:latin typeface="メイリオ" panose="020B0604030504040204" pitchFamily="50" charset="-128"/>
                <a:ea typeface="メイリオ" panose="020B0604030504040204" pitchFamily="50" charset="-128"/>
                <a:cs typeface="メイリオ" panose="020B0604030504040204" pitchFamily="50" charset="-128"/>
              </a:rPr>
              <a:t>振動工具取扱作業者等に対する安全衛生教育　　申込書</a:t>
            </a:r>
            <a:endParaRPr lang="ja-JP" altLang="ja-JP" sz="1100" kern="100" dirty="0">
              <a:ln w="0">
                <a:noFill/>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511088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TC103457475[[fn=フレーム]]</Template>
  <TotalTime>5178</TotalTime>
  <Words>499</Words>
  <Application>Microsoft Office PowerPoint</Application>
  <PresentationFormat>A4 210 x 297 mm</PresentationFormat>
  <Paragraphs>75</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Meiryo UI</vt:lpstr>
      <vt:lpstr>ＭＳ ゴシック</vt:lpstr>
      <vt:lpstr>ＭＳ 明朝</vt:lpstr>
      <vt:lpstr>メイリオ</vt:lpstr>
      <vt:lpstr>游ゴシック</vt:lpstr>
      <vt:lpstr>Arial</vt:lpstr>
      <vt:lpstr>Calibri</vt:lpstr>
      <vt:lpstr>Calibri Light</vt:lpstr>
      <vt:lpstr>Century</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Wkstn068</dc:creator>
  <cp:lastModifiedBy>PC 名北</cp:lastModifiedBy>
  <cp:revision>347</cp:revision>
  <cp:lastPrinted>2023-08-03T04:11:57Z</cp:lastPrinted>
  <dcterms:created xsi:type="dcterms:W3CDTF">2014-05-16T04:46:13Z</dcterms:created>
  <dcterms:modified xsi:type="dcterms:W3CDTF">2024-02-27T00:55:39Z</dcterms:modified>
</cp:coreProperties>
</file>