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7034213" cy="10164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28F"/>
    <a:srgbClr val="F963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60" d="100"/>
          <a:sy n="160" d="100"/>
        </p:scale>
        <p:origin x="91" y="-52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567118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042150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1739167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178281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885865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3799804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089087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888211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9998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740002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885D2B-6C5D-4D9B-BCC1-A15BA5501B89}"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2234720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2885D2B-6C5D-4D9B-BCC1-A15BA5501B89}" type="datetimeFigureOut">
              <a:rPr kumimoji="1" lang="ja-JP" altLang="en-US" smtClean="0"/>
              <a:t>2026/3/30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E5EE960-E50E-4DC8-A16E-A19E68FED501}" type="slidenum">
              <a:rPr kumimoji="1" lang="ja-JP" altLang="en-US" smtClean="0"/>
              <a:t>‹#›</a:t>
            </a:fld>
            <a:endParaRPr kumimoji="1" lang="ja-JP" altLang="en-US"/>
          </a:p>
        </p:txBody>
      </p:sp>
    </p:spTree>
    <p:extLst>
      <p:ext uri="{BB962C8B-B14F-4D97-AF65-F5344CB8AC3E}">
        <p14:creationId xmlns:p14="http://schemas.microsoft.com/office/powerpoint/2010/main" val="36384446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84712A-3977-4A03-8343-7AA0F854DE1E}"/>
              </a:ext>
            </a:extLst>
          </p:cNvPr>
          <p:cNvSpPr/>
          <p:nvPr/>
        </p:nvSpPr>
        <p:spPr>
          <a:xfrm>
            <a:off x="131688" y="2674756"/>
            <a:ext cx="6411294" cy="1091709"/>
          </a:xfrm>
          <a:prstGeom prst="rect">
            <a:avLst/>
          </a:prstGeom>
        </p:spPr>
        <p:txBody>
          <a:bodyPr wrap="square">
            <a:spAutoFit/>
          </a:bodyPr>
          <a:lstStyle/>
          <a:p>
            <a:pPr marL="89535" indent="142240" algn="just" latinLnBrk="1">
              <a:lnSpc>
                <a:spcPct val="120000"/>
              </a:lnSpc>
              <a:spcAft>
                <a:spcPts val="0"/>
              </a:spcAft>
            </a:pPr>
            <a:r>
              <a:rPr lang="ja-JP" altLang="ja-JP" sz="1100" spc="35" dirty="0">
                <a:latin typeface="Times New Roman" panose="02020603050405020304" pitchFamily="18" charset="0"/>
                <a:ea typeface="ＭＳ 明朝" panose="02020609040205080304" pitchFamily="17" charset="-128"/>
                <a:cs typeface="ＭＳ 明朝" panose="02020609040205080304" pitchFamily="17" charset="-128"/>
              </a:rPr>
              <a:t>労働安全衛生法第</a:t>
            </a:r>
            <a:r>
              <a:rPr lang="en-US" altLang="ja-JP" sz="1100" spc="35" dirty="0">
                <a:latin typeface="Times New Roman" panose="02020603050405020304" pitchFamily="18" charset="0"/>
                <a:ea typeface="ＭＳ 明朝" panose="02020609040205080304" pitchFamily="17" charset="-128"/>
                <a:cs typeface="ＭＳ 明朝" panose="02020609040205080304" pitchFamily="17" charset="-128"/>
              </a:rPr>
              <a:t>12</a:t>
            </a:r>
            <a:r>
              <a:rPr lang="ja-JP" altLang="ja-JP" sz="1100" spc="35" dirty="0">
                <a:latin typeface="Times New Roman" panose="02020603050405020304" pitchFamily="18" charset="0"/>
                <a:ea typeface="ＭＳ 明朝" panose="02020609040205080304" pitchFamily="17" charset="-128"/>
                <a:cs typeface="ＭＳ 明朝" panose="02020609040205080304" pitchFamily="17" charset="-128"/>
              </a:rPr>
              <a:t>条の</a:t>
            </a:r>
            <a:r>
              <a:rPr lang="en-US" altLang="ja-JP" sz="1100" spc="35" dirty="0">
                <a:latin typeface="Times New Roman" panose="02020603050405020304" pitchFamily="18" charset="0"/>
                <a:ea typeface="ＭＳ 明朝" panose="02020609040205080304" pitchFamily="17" charset="-128"/>
                <a:cs typeface="ＭＳ 明朝" panose="02020609040205080304" pitchFamily="17" charset="-128"/>
              </a:rPr>
              <a:t>2</a:t>
            </a:r>
            <a:r>
              <a:rPr lang="ja-JP" altLang="ja-JP" sz="1100" spc="35" dirty="0">
                <a:latin typeface="Times New Roman" panose="02020603050405020304" pitchFamily="18" charset="0"/>
                <a:ea typeface="ＭＳ 明朝" panose="02020609040205080304" pitchFamily="17" charset="-128"/>
                <a:cs typeface="ＭＳ 明朝" panose="02020609040205080304" pitchFamily="17" charset="-128"/>
              </a:rPr>
              <a:t>の規定により、</a:t>
            </a:r>
            <a:r>
              <a:rPr lang="ja-JP" altLang="ja-JP" sz="1100" u="sng" spc="35" dirty="0">
                <a:uFill>
                  <a:solidFill>
                    <a:srgbClr val="FF0000"/>
                  </a:solidFill>
                </a:uFill>
                <a:latin typeface="Times New Roman" panose="02020603050405020304" pitchFamily="18" charset="0"/>
                <a:ea typeface="ＭＳ 明朝" panose="02020609040205080304" pitchFamily="17" charset="-128"/>
                <a:cs typeface="ＭＳ 明朝" panose="02020609040205080304" pitchFamily="17" charset="-128"/>
              </a:rPr>
              <a:t>規模</a:t>
            </a:r>
            <a:r>
              <a:rPr lang="en-US" altLang="ja-JP" sz="1100" u="sng" spc="35" dirty="0">
                <a:uFill>
                  <a:solidFill>
                    <a:srgbClr val="FF0000"/>
                  </a:solidFill>
                </a:uFill>
                <a:latin typeface="ＭＳ 明朝" panose="02020609040205080304" pitchFamily="17" charset="-128"/>
                <a:ea typeface="ＭＳ 明朝" panose="02020609040205080304" pitchFamily="17" charset="-128"/>
                <a:cs typeface="Times New Roman" panose="02020603050405020304" pitchFamily="18" charset="0"/>
              </a:rPr>
              <a:t>10</a:t>
            </a:r>
            <a:r>
              <a:rPr lang="ja-JP" altLang="ja-JP" sz="1100" u="sng" spc="35" dirty="0">
                <a:uFill>
                  <a:solidFill>
                    <a:srgbClr val="FF0000"/>
                  </a:solidFill>
                </a:uFill>
                <a:latin typeface="Times New Roman" panose="02020603050405020304" pitchFamily="18" charset="0"/>
                <a:ea typeface="ＭＳ 明朝" panose="02020609040205080304" pitchFamily="17" charset="-128"/>
                <a:cs typeface="ＭＳ 明朝" panose="02020609040205080304" pitchFamily="17" charset="-128"/>
              </a:rPr>
              <a:t>名以上</a:t>
            </a:r>
            <a:r>
              <a:rPr lang="en-US" altLang="ja-JP" sz="1100" u="sng" spc="35" dirty="0">
                <a:uFill>
                  <a:solidFill>
                    <a:srgbClr val="FF0000"/>
                  </a:solidFill>
                </a:uFill>
                <a:latin typeface="ＭＳ 明朝" panose="02020609040205080304" pitchFamily="17" charset="-128"/>
                <a:ea typeface="ＭＳ 明朝" panose="02020609040205080304" pitchFamily="17" charset="-128"/>
                <a:cs typeface="ＭＳ 明朝" panose="02020609040205080304" pitchFamily="17" charset="-128"/>
              </a:rPr>
              <a:t>50</a:t>
            </a:r>
            <a:r>
              <a:rPr lang="ja-JP" altLang="ja-JP" sz="1100" u="sng" spc="35" dirty="0">
                <a:uFill>
                  <a:solidFill>
                    <a:srgbClr val="FF0000"/>
                  </a:solidFill>
                </a:uFill>
                <a:latin typeface="Times New Roman" panose="02020603050405020304" pitchFamily="18" charset="0"/>
                <a:ea typeface="ＭＳ 明朝" panose="02020609040205080304" pitchFamily="17" charset="-128"/>
                <a:cs typeface="ＭＳ 明朝" panose="02020609040205080304" pitchFamily="17" charset="-128"/>
              </a:rPr>
              <a:t>名未満</a:t>
            </a:r>
            <a:r>
              <a:rPr lang="ja-JP" altLang="ja-JP" sz="1100" spc="35" dirty="0">
                <a:latin typeface="Times New Roman" panose="02020603050405020304" pitchFamily="18" charset="0"/>
                <a:ea typeface="ＭＳ 明朝" panose="02020609040205080304" pitchFamily="17" charset="-128"/>
                <a:cs typeface="ＭＳ 明朝" panose="02020609040205080304" pitchFamily="17" charset="-128"/>
              </a:rPr>
              <a:t>の事業者には衛生に関する業務を担当する者として「衛生推進者」を選任するよう義務づけられています。</a:t>
            </a:r>
          </a:p>
          <a:p>
            <a:pPr marL="89535" indent="148590" algn="just" latinLnBrk="1">
              <a:lnSpc>
                <a:spcPct val="120000"/>
              </a:lnSpc>
              <a:spcAft>
                <a:spcPts val="0"/>
              </a:spcAft>
            </a:pPr>
            <a:r>
              <a:rPr lang="ja-JP" altLang="en-US" sz="1100" spc="35" dirty="0">
                <a:latin typeface="Times New Roman" panose="02020603050405020304" pitchFamily="18" charset="0"/>
                <a:ea typeface="ＭＳ 明朝" panose="02020609040205080304" pitchFamily="17" charset="-128"/>
                <a:cs typeface="ＭＳ 明朝" panose="02020609040205080304" pitchFamily="17" charset="-128"/>
              </a:rPr>
              <a:t>本社に限らず、支店・営業所においてもパート・アルバイトを含めた労働者数が選任を要する規模に該当する場合、それぞれの事業場ごとに「衛生推進者」を選任する必要があります。</a:t>
            </a:r>
            <a:endParaRPr lang="en-US" altLang="ja-JP" sz="1100" spc="35" dirty="0">
              <a:latin typeface="Times New Roman" panose="02020603050405020304" pitchFamily="18" charset="0"/>
              <a:ea typeface="ＭＳ 明朝" panose="02020609040205080304" pitchFamily="17" charset="-128"/>
              <a:cs typeface="ＭＳ 明朝" panose="02020609040205080304" pitchFamily="17" charset="-128"/>
            </a:endParaRPr>
          </a:p>
          <a:p>
            <a:pPr marL="89535" indent="148590" algn="just" latinLnBrk="1">
              <a:lnSpc>
                <a:spcPct val="120000"/>
              </a:lnSpc>
              <a:spcAft>
                <a:spcPts val="0"/>
              </a:spcAft>
            </a:pPr>
            <a:r>
              <a:rPr lang="ja-JP" altLang="ja-JP" sz="1100" kern="100" dirty="0">
                <a:ea typeface="ＭＳ 明朝" panose="02020609040205080304" pitchFamily="17" charset="-128"/>
                <a:cs typeface="Times New Roman" panose="02020603050405020304" pitchFamily="18" charset="0"/>
              </a:rPr>
              <a:t>いまだ選任を行っていない事業場の方は、講習会をぜひご利用ください。</a:t>
            </a:r>
            <a:endParaRPr lang="ja-JP" altLang="en-US" sz="1200" dirty="0"/>
          </a:p>
        </p:txBody>
      </p:sp>
      <p:graphicFrame>
        <p:nvGraphicFramePr>
          <p:cNvPr id="6" name="表 5">
            <a:extLst>
              <a:ext uri="{FF2B5EF4-FFF2-40B4-BE49-F238E27FC236}">
                <a16:creationId xmlns:a16="http://schemas.microsoft.com/office/drawing/2014/main" id="{476EBAE2-C5E1-4052-AEDD-F28B9CF43157}"/>
              </a:ext>
            </a:extLst>
          </p:cNvPr>
          <p:cNvGraphicFramePr>
            <a:graphicFrameLocks noGrp="1"/>
          </p:cNvGraphicFramePr>
          <p:nvPr>
            <p:extLst>
              <p:ext uri="{D42A27DB-BD31-4B8C-83A1-F6EECF244321}">
                <p14:modId xmlns:p14="http://schemas.microsoft.com/office/powerpoint/2010/main" val="1630841885"/>
              </p:ext>
            </p:extLst>
          </p:nvPr>
        </p:nvGraphicFramePr>
        <p:xfrm>
          <a:off x="379823" y="3880632"/>
          <a:ext cx="5915025" cy="1240008"/>
        </p:xfrm>
        <a:graphic>
          <a:graphicData uri="http://schemas.openxmlformats.org/drawingml/2006/table">
            <a:tbl>
              <a:tblPr firstRow="1" firstCol="1" bandRow="1">
                <a:tableStyleId>{5940675A-B579-460E-94D1-54222C63F5DA}</a:tableStyleId>
              </a:tblPr>
              <a:tblGrid>
                <a:gridCol w="1045669">
                  <a:extLst>
                    <a:ext uri="{9D8B030D-6E8A-4147-A177-3AD203B41FA5}">
                      <a16:colId xmlns:a16="http://schemas.microsoft.com/office/drawing/2014/main" val="1267419417"/>
                    </a:ext>
                  </a:extLst>
                </a:gridCol>
                <a:gridCol w="3390446">
                  <a:extLst>
                    <a:ext uri="{9D8B030D-6E8A-4147-A177-3AD203B41FA5}">
                      <a16:colId xmlns:a16="http://schemas.microsoft.com/office/drawing/2014/main" val="3701895847"/>
                    </a:ext>
                  </a:extLst>
                </a:gridCol>
                <a:gridCol w="1478910">
                  <a:extLst>
                    <a:ext uri="{9D8B030D-6E8A-4147-A177-3AD203B41FA5}">
                      <a16:colId xmlns:a16="http://schemas.microsoft.com/office/drawing/2014/main" val="417902487"/>
                    </a:ext>
                  </a:extLst>
                </a:gridCol>
              </a:tblGrid>
              <a:tr h="0">
                <a:tc>
                  <a:txBody>
                    <a:bodyPr/>
                    <a:lstStyle/>
                    <a:p>
                      <a:pPr indent="342900" algn="just">
                        <a:spcAft>
                          <a:spcPts val="0"/>
                        </a:spcAft>
                      </a:pPr>
                      <a:r>
                        <a:rPr lang="ja-JP" sz="900" kern="100" dirty="0">
                          <a:effectLst/>
                          <a:latin typeface="ＭＳ ゴシック" panose="020B0609070205080204" pitchFamily="49" charset="-128"/>
                          <a:ea typeface="ＭＳ ゴシック" panose="020B0609070205080204" pitchFamily="49" charset="-128"/>
                        </a:rPr>
                        <a:t>規模</a:t>
                      </a:r>
                      <a:endPar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indent="1485900" algn="just">
                        <a:spcAft>
                          <a:spcPts val="0"/>
                        </a:spcAft>
                      </a:pPr>
                      <a:r>
                        <a:rPr lang="ja-JP" sz="900" kern="100" dirty="0">
                          <a:effectLst/>
                          <a:latin typeface="ＭＳ ゴシック" panose="020B0609070205080204" pitchFamily="49" charset="-128"/>
                          <a:ea typeface="ＭＳ ゴシック" panose="020B0609070205080204" pitchFamily="49" charset="-128"/>
                        </a:rPr>
                        <a:t>業種</a:t>
                      </a:r>
                      <a:endPar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indent="571500" algn="just">
                        <a:spcAft>
                          <a:spcPts val="0"/>
                        </a:spcAft>
                      </a:pPr>
                      <a:r>
                        <a:rPr lang="ja-JP" sz="900" kern="100" dirty="0">
                          <a:effectLst/>
                          <a:latin typeface="ＭＳ ゴシック" panose="020B0609070205080204" pitchFamily="49" charset="-128"/>
                          <a:ea typeface="ＭＳ ゴシック" panose="020B0609070205080204" pitchFamily="49" charset="-128"/>
                        </a:rPr>
                        <a:t>選任</a:t>
                      </a:r>
                      <a:endPar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8401790"/>
                  </a:ext>
                </a:extLst>
              </a:tr>
              <a:tr h="771979">
                <a:tc rowSpan="2">
                  <a:txBody>
                    <a:bodyPr/>
                    <a:lstStyle/>
                    <a:p>
                      <a:pPr algn="just">
                        <a:spcAft>
                          <a:spcPts val="0"/>
                        </a:spcAft>
                      </a:pPr>
                      <a:r>
                        <a:rPr lang="en-US" sz="9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endParaRPr>
                    </a:p>
                    <a:p>
                      <a:pPr algn="just">
                        <a:spcAft>
                          <a:spcPts val="0"/>
                        </a:spcAft>
                      </a:pPr>
                      <a:r>
                        <a:rPr lang="en-US" sz="900" kern="100" dirty="0">
                          <a:effectLst/>
                          <a:latin typeface="ＭＳ 明朝" panose="02020609040205080304" pitchFamily="17" charset="-128"/>
                          <a:ea typeface="ＭＳ 明朝" panose="02020609040205080304" pitchFamily="17" charset="-128"/>
                        </a:rPr>
                        <a:t> </a:t>
                      </a:r>
                      <a:r>
                        <a:rPr lang="ja-JP" sz="900" kern="100" dirty="0">
                          <a:effectLst/>
                          <a:latin typeface="ＭＳ 明朝" panose="02020609040205080304" pitchFamily="17" charset="-128"/>
                          <a:ea typeface="ＭＳ 明朝" panose="02020609040205080304" pitchFamily="17" charset="-128"/>
                        </a:rPr>
                        <a:t>常時</a:t>
                      </a:r>
                      <a:r>
                        <a:rPr lang="en-US" sz="900" kern="100" dirty="0">
                          <a:effectLst/>
                          <a:latin typeface="ＭＳ 明朝" panose="02020609040205080304" pitchFamily="17" charset="-128"/>
                          <a:ea typeface="ＭＳ 明朝" panose="02020609040205080304" pitchFamily="17" charset="-128"/>
                        </a:rPr>
                        <a:t>10</a:t>
                      </a:r>
                      <a:r>
                        <a:rPr lang="ja-JP" sz="900" kern="100" dirty="0">
                          <a:effectLst/>
                          <a:latin typeface="ＭＳ 明朝" panose="02020609040205080304" pitchFamily="17" charset="-128"/>
                          <a:ea typeface="ＭＳ 明朝" panose="02020609040205080304" pitchFamily="17" charset="-128"/>
                        </a:rPr>
                        <a:t>人以上</a:t>
                      </a:r>
                      <a:endParaRPr lang="ja-JP" sz="1000" kern="100" dirty="0">
                        <a:effectLst/>
                        <a:latin typeface="ＭＳ 明朝" panose="02020609040205080304" pitchFamily="17" charset="-128"/>
                        <a:ea typeface="ＭＳ 明朝" panose="02020609040205080304" pitchFamily="17" charset="-128"/>
                      </a:endParaRPr>
                    </a:p>
                    <a:p>
                      <a:pPr algn="just">
                        <a:spcAft>
                          <a:spcPts val="0"/>
                        </a:spcAft>
                      </a:pPr>
                      <a:r>
                        <a:rPr lang="en-US" sz="900" kern="100" dirty="0">
                          <a:effectLst/>
                          <a:latin typeface="ＭＳ 明朝" panose="02020609040205080304" pitchFamily="17" charset="-128"/>
                          <a:ea typeface="ＭＳ 明朝" panose="02020609040205080304" pitchFamily="17" charset="-128"/>
                        </a:rPr>
                        <a:t>50</a:t>
                      </a:r>
                      <a:r>
                        <a:rPr lang="ja-JP" sz="900" kern="100" dirty="0">
                          <a:effectLst/>
                          <a:latin typeface="ＭＳ 明朝" panose="02020609040205080304" pitchFamily="17" charset="-128"/>
                          <a:ea typeface="ＭＳ 明朝" panose="02020609040205080304" pitchFamily="17" charset="-128"/>
                        </a:rPr>
                        <a:t>人未満の労働者を使用する事業場</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spcAft>
                          <a:spcPts val="0"/>
                        </a:spcAft>
                      </a:pPr>
                      <a:r>
                        <a:rPr lang="en-US" sz="9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spcBef>
                          <a:spcPts val="360"/>
                        </a:spcBef>
                        <a:spcAft>
                          <a:spcPts val="0"/>
                        </a:spcAft>
                      </a:pPr>
                      <a:r>
                        <a:rPr lang="ja-JP" sz="900" kern="100" dirty="0">
                          <a:effectLst/>
                          <a:latin typeface="ＭＳ 明朝" panose="02020609040205080304" pitchFamily="17" charset="-128"/>
                          <a:ea typeface="ＭＳ 明朝" panose="02020609040205080304" pitchFamily="17" charset="-128"/>
                        </a:rPr>
                        <a:t>一、林業　鉱業　建設業　運送業及び清掃業</a:t>
                      </a:r>
                      <a:endParaRPr lang="ja-JP" sz="1000" kern="100" dirty="0">
                        <a:effectLst/>
                        <a:latin typeface="ＭＳ 明朝" panose="02020609040205080304" pitchFamily="17" charset="-128"/>
                        <a:ea typeface="ＭＳ 明朝" panose="02020609040205080304" pitchFamily="17" charset="-128"/>
                      </a:endParaRPr>
                    </a:p>
                    <a:p>
                      <a:pPr marL="57150" indent="-57150" algn="just">
                        <a:spcAft>
                          <a:spcPts val="0"/>
                        </a:spcAft>
                      </a:pPr>
                      <a:r>
                        <a:rPr lang="ja-JP" sz="900" kern="100" dirty="0">
                          <a:effectLst/>
                          <a:latin typeface="ＭＳ 明朝" panose="02020609040205080304" pitchFamily="17" charset="-128"/>
                          <a:ea typeface="ＭＳ 明朝" panose="02020609040205080304" pitchFamily="17" charset="-128"/>
                        </a:rPr>
                        <a:t>二、製造業（物の加工業含む）　電気業　ガス業　熱供給業　水道業　通信業　各種商品卸売業　家具・建具じゅう器等卸売業　各種商品小売業　燃料小売業　旅館業　ゴルフ場業　</a:t>
                      </a:r>
                      <a:endParaRPr lang="ja-JP" sz="1000" kern="100" dirty="0">
                        <a:effectLst/>
                        <a:latin typeface="ＭＳ 明朝" panose="02020609040205080304" pitchFamily="17" charset="-128"/>
                        <a:ea typeface="ＭＳ 明朝" panose="02020609040205080304" pitchFamily="17" charset="-128"/>
                      </a:endParaRPr>
                    </a:p>
                    <a:p>
                      <a:pPr indent="57150" algn="just">
                        <a:spcAft>
                          <a:spcPts val="0"/>
                        </a:spcAft>
                      </a:pPr>
                      <a:r>
                        <a:rPr lang="ja-JP" sz="900" kern="100" dirty="0">
                          <a:effectLst/>
                          <a:latin typeface="ＭＳ 明朝" panose="02020609040205080304" pitchFamily="17" charset="-128"/>
                          <a:ea typeface="ＭＳ 明朝" panose="02020609040205080304" pitchFamily="17" charset="-128"/>
                        </a:rPr>
                        <a:t>自動車整備業及び機械修理業</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900" kern="100" dirty="0">
                          <a:effectLst/>
                          <a:latin typeface="ＭＳ 明朝" panose="02020609040205080304" pitchFamily="17" charset="-128"/>
                          <a:ea typeface="ＭＳ 明朝" panose="02020609040205080304" pitchFamily="17" charset="-128"/>
                        </a:rPr>
                        <a:t>  </a:t>
                      </a:r>
                      <a:r>
                        <a:rPr lang="ja-JP" sz="1050" kern="100" dirty="0">
                          <a:effectLst/>
                          <a:latin typeface="ＭＳ 明朝" panose="02020609040205080304" pitchFamily="17" charset="-128"/>
                          <a:ea typeface="ＭＳ 明朝" panose="02020609040205080304" pitchFamily="17" charset="-128"/>
                        </a:rPr>
                        <a:t>安全衛生推進者</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0076990"/>
                  </a:ext>
                </a:extLst>
              </a:tr>
              <a:tr h="330869">
                <a:tc vMerge="1">
                  <a:txBody>
                    <a:bodyPr/>
                    <a:lstStyle/>
                    <a:p>
                      <a:pPr algn="just">
                        <a:spcAft>
                          <a:spcPts val="0"/>
                        </a:spcAft>
                      </a:pP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6275" marR="66275"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ja-JP" sz="1100" kern="100" dirty="0">
                          <a:effectLst/>
                          <a:latin typeface="ＭＳ 明朝" panose="02020609040205080304" pitchFamily="17" charset="-128"/>
                          <a:ea typeface="ＭＳ 明朝" panose="02020609040205080304" pitchFamily="17" charset="-128"/>
                        </a:rPr>
                        <a:t>上記以外の業種</a:t>
                      </a:r>
                      <a:r>
                        <a:rPr lang="ja-JP" sz="1000" kern="100" dirty="0">
                          <a:effectLst/>
                          <a:latin typeface="ＭＳ 明朝" panose="02020609040205080304" pitchFamily="17" charset="-128"/>
                          <a:ea typeface="ＭＳ 明朝" panose="02020609040205080304" pitchFamily="17" charset="-128"/>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6275" marR="66275" marT="0"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spcAft>
                          <a:spcPts val="0"/>
                        </a:spcAft>
                      </a:pPr>
                      <a:r>
                        <a:rPr lang="ja-JP" altLang="en-US" sz="1400" b="1" kern="100" dirty="0">
                          <a:solidFill>
                            <a:srgbClr val="FF0000"/>
                          </a:solidFill>
                          <a:effectLst/>
                          <a:latin typeface="ＭＳ 明朝" panose="02020609040205080304" pitchFamily="17" charset="-128"/>
                          <a:ea typeface="ＭＳ 明朝" panose="02020609040205080304" pitchFamily="17" charset="-128"/>
                        </a:rPr>
                        <a:t>衛生</a:t>
                      </a:r>
                      <a:r>
                        <a:rPr lang="ja-JP" altLang="ja-JP" sz="1400" b="1" kern="100" dirty="0">
                          <a:solidFill>
                            <a:srgbClr val="FF0000"/>
                          </a:solidFill>
                          <a:effectLst/>
                          <a:latin typeface="ＭＳ 明朝" panose="02020609040205080304" pitchFamily="17" charset="-128"/>
                          <a:ea typeface="ＭＳ 明朝" panose="02020609040205080304" pitchFamily="17" charset="-128"/>
                        </a:rPr>
                        <a:t>推進者</a:t>
                      </a:r>
                      <a:r>
                        <a:rPr lang="en-US" sz="1400" b="1" kern="100" dirty="0">
                          <a:solidFill>
                            <a:srgbClr val="FF0000"/>
                          </a:solidFill>
                          <a:effectLst/>
                          <a:latin typeface="ＭＳ 明朝" panose="02020609040205080304" pitchFamily="17" charset="-128"/>
                          <a:ea typeface="ＭＳ 明朝" panose="02020609040205080304" pitchFamily="17" charset="-128"/>
                        </a:rPr>
                        <a:t> </a:t>
                      </a:r>
                      <a:endParaRPr lang="ja-JP" sz="1600" b="1" kern="100" dirty="0">
                        <a:solidFill>
                          <a:srgbClr val="FF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6275" marR="66275" marT="0"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35188844"/>
                  </a:ext>
                </a:extLst>
              </a:tr>
            </a:tbl>
          </a:graphicData>
        </a:graphic>
      </p:graphicFrame>
      <p:sp>
        <p:nvSpPr>
          <p:cNvPr id="9" name="正方形/長方形 8">
            <a:extLst>
              <a:ext uri="{FF2B5EF4-FFF2-40B4-BE49-F238E27FC236}">
                <a16:creationId xmlns:a16="http://schemas.microsoft.com/office/drawing/2014/main" id="{901B8216-D8CC-46BD-BF1D-BB187F3AF480}"/>
              </a:ext>
            </a:extLst>
          </p:cNvPr>
          <p:cNvSpPr/>
          <p:nvPr/>
        </p:nvSpPr>
        <p:spPr>
          <a:xfrm>
            <a:off x="261774" y="6387012"/>
            <a:ext cx="6257926" cy="1103700"/>
          </a:xfrm>
          <a:prstGeom prst="rect">
            <a:avLst/>
          </a:prstGeom>
          <a:ln>
            <a:noFill/>
          </a:ln>
        </p:spPr>
        <p:txBody>
          <a:bodyPr wrap="square">
            <a:spAutoFit/>
          </a:bodyPr>
          <a:lstStyle/>
          <a:p>
            <a:pPr>
              <a:lnSpc>
                <a:spcPts val="2000"/>
              </a:lnSpc>
            </a:pPr>
            <a:r>
              <a:rPr lang="ja-JP" altLang="en-US" sz="1400" b="1" spc="35" dirty="0">
                <a:latin typeface="ＭＳ ゴシック" panose="020B0609070205080204" pitchFamily="49" charset="-128"/>
                <a:ea typeface="ＭＳ ゴシック" panose="020B0609070205080204" pitchFamily="49" charset="-128"/>
                <a:cs typeface="ＭＳ 明朝" panose="02020609040205080304" pitchFamily="17" charset="-128"/>
              </a:rPr>
              <a:t>日　　時　 </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令和 ８年  ５月 ２８日（木</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a:t>
            </a:r>
            <a:endPar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endParaRPr>
          </a:p>
          <a:p>
            <a:pPr>
              <a:lnSpc>
                <a:spcPts val="2000"/>
              </a:lnSpc>
            </a:pP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７月 ２３日（木</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a:t>
            </a:r>
            <a:endPar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endParaRPr>
          </a:p>
          <a:p>
            <a:pPr defTabSz="471488">
              <a:lnSpc>
                <a:spcPts val="2000"/>
              </a:lnSpc>
              <a:tabLst>
                <a:tab pos="1704975" algn="l"/>
              </a:tabLst>
            </a:pP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a:t>
            </a:r>
            <a:r>
              <a:rPr lang="en-US" altLang="ja-JP" sz="1050" b="1" spc="35" dirty="0">
                <a:latin typeface="ＭＳ ゴシック" panose="020B0609070205080204" pitchFamily="49" charset="-128"/>
                <a:ea typeface="ＭＳ ゴシック" panose="020B0609070205080204" pitchFamily="49" charset="-128"/>
                <a:cs typeface="ＭＳ 明朝" panose="02020609040205080304" pitchFamily="17" charset="-128"/>
              </a:rPr>
              <a:t>  </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１０月 ２９日（木</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a:t>
            </a:r>
          </a:p>
          <a:p>
            <a:pPr defTabSz="471488">
              <a:lnSpc>
                <a:spcPts val="2200"/>
              </a:lnSpc>
              <a:tabLst>
                <a:tab pos="1704975" algn="l"/>
              </a:tabLst>
            </a:pP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令和 ９年  ２月 １５日（月</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　    いずれかの </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9</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30</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16</a:t>
            </a:r>
            <a:r>
              <a:rPr lang="ja-JP" altLang="en-US"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en-US" altLang="ja-JP" sz="1200" b="1" spc="35" dirty="0">
                <a:latin typeface="ＭＳ ゴシック" panose="020B0609070205080204" pitchFamily="49" charset="-128"/>
                <a:ea typeface="ＭＳ ゴシック" panose="020B0609070205080204" pitchFamily="49" charset="-128"/>
                <a:cs typeface="ＭＳ 明朝" panose="02020609040205080304" pitchFamily="17" charset="-128"/>
              </a:rPr>
              <a:t>00</a:t>
            </a:r>
            <a:endParaRPr lang="en-US" altLang="ja-JP" sz="1100" spc="35" dirty="0">
              <a:latin typeface="ＭＳ ゴシック" panose="020B0609070205080204" pitchFamily="49" charset="-128"/>
              <a:ea typeface="ＭＳ ゴシック" panose="020B0609070205080204" pitchFamily="49" charset="-128"/>
              <a:cs typeface="ＭＳ 明朝" panose="02020609040205080304" pitchFamily="17" charset="-128"/>
            </a:endParaRPr>
          </a:p>
        </p:txBody>
      </p:sp>
      <p:sp>
        <p:nvSpPr>
          <p:cNvPr id="16" name="Rectangle 13">
            <a:extLst>
              <a:ext uri="{FF2B5EF4-FFF2-40B4-BE49-F238E27FC236}">
                <a16:creationId xmlns:a16="http://schemas.microsoft.com/office/drawing/2014/main" id="{179216CA-258E-49F4-B36B-BE7A94280B96}"/>
              </a:ext>
            </a:extLst>
          </p:cNvPr>
          <p:cNvSpPr>
            <a:spLocks noChangeArrowheads="1"/>
          </p:cNvSpPr>
          <p:nvPr/>
        </p:nvSpPr>
        <p:spPr bwMode="auto">
          <a:xfrm>
            <a:off x="1092960" y="8939285"/>
            <a:ext cx="194348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03288"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03288"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　</a:t>
            </a:r>
            <a:endParaRPr kumimoji="0" lang="ja-JP" altLang="ja-JP" sz="600" b="0" i="0" u="none" strike="noStrike" cap="none" normalizeH="0" baseline="0" dirty="0">
              <a:ln>
                <a:noFill/>
              </a:ln>
              <a:solidFill>
                <a:schemeClr val="tx1"/>
              </a:solidFill>
              <a:effectLst/>
            </a:endParaRPr>
          </a:p>
          <a:p>
            <a:pPr defTabSz="914400"/>
            <a:r>
              <a:rPr lang="ja-JP" altLang="en-US" sz="1100" dirty="0">
                <a:latin typeface="ＭＳ 明朝" panose="02020609040205080304" pitchFamily="17" charset="-128"/>
                <a:ea typeface="ＭＳ 明朝" panose="02020609040205080304" pitchFamily="17"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1" name="正方形/長方形 20">
            <a:extLst>
              <a:ext uri="{FF2B5EF4-FFF2-40B4-BE49-F238E27FC236}">
                <a16:creationId xmlns:a16="http://schemas.microsoft.com/office/drawing/2014/main" id="{4617681C-F55F-4082-BA39-2C58A1EB6209}"/>
              </a:ext>
            </a:extLst>
          </p:cNvPr>
          <p:cNvSpPr/>
          <p:nvPr/>
        </p:nvSpPr>
        <p:spPr>
          <a:xfrm>
            <a:off x="271370" y="7665175"/>
            <a:ext cx="6479766" cy="671979"/>
          </a:xfrm>
          <a:prstGeom prst="rect">
            <a:avLst/>
          </a:prstGeom>
          <a:ln>
            <a:noFill/>
          </a:ln>
        </p:spPr>
        <p:txBody>
          <a:bodyPr wrap="square">
            <a:spAutoFit/>
          </a:bodyPr>
          <a:lstStyle/>
          <a:p>
            <a:pPr algn="just">
              <a:lnSpc>
                <a:spcPts val="1365"/>
              </a:lnSpc>
            </a:pPr>
            <a:r>
              <a:rPr lang="ja-JP" altLang="ja-JP" sz="1400" b="1" dirty="0">
                <a:latin typeface="ＭＳ ゴシック" panose="020B0609070205080204" pitchFamily="49" charset="-128"/>
                <a:ea typeface="ＭＳ ゴシック" panose="020B0609070205080204" pitchFamily="49" charset="-128"/>
                <a:cs typeface="Times New Roman" panose="02020603050405020304" pitchFamily="18" charset="0"/>
              </a:rPr>
              <a:t>会</a:t>
            </a:r>
            <a:r>
              <a:rPr lang="ja-JP" altLang="en-US" sz="1400" b="1"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400" b="1" dirty="0">
                <a:latin typeface="ＭＳ ゴシック" panose="020B0609070205080204" pitchFamily="49" charset="-128"/>
                <a:ea typeface="ＭＳ ゴシック" panose="020B0609070205080204" pitchFamily="49" charset="-128"/>
                <a:cs typeface="Times New Roman" panose="02020603050405020304" pitchFamily="18" charset="0"/>
              </a:rPr>
              <a:t>　場</a:t>
            </a:r>
            <a:r>
              <a:rPr lang="ja-JP" altLang="en-US" sz="1400" b="1"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200" b="1"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400" b="1" dirty="0">
                <a:latin typeface="ＭＳ 明朝" panose="02020609040205080304" pitchFamily="17" charset="-128"/>
                <a:ea typeface="ＭＳ 明朝" panose="02020609040205080304" pitchFamily="17" charset="-128"/>
                <a:cs typeface="Times New Roman" panose="02020603050405020304" pitchFamily="18" charset="0"/>
              </a:rPr>
              <a:t>一般社団法人　名北労働基準協会</a:t>
            </a:r>
            <a:r>
              <a:rPr lang="ja-JP" altLang="en-US" sz="1400" b="1"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400" b="1" dirty="0">
                <a:latin typeface="ＭＳ 明朝" panose="02020609040205080304" pitchFamily="17" charset="-128"/>
                <a:ea typeface="ＭＳ 明朝" panose="02020609040205080304" pitchFamily="17" charset="-128"/>
                <a:cs typeface="Times New Roman" panose="02020603050405020304" pitchFamily="18" charset="0"/>
              </a:rPr>
              <a:t>３階　大会議室</a:t>
            </a:r>
            <a:endParaRPr lang="en-US" altLang="ja-JP" sz="1100" dirty="0">
              <a:latin typeface="ＭＳ 明朝" panose="02020609040205080304" pitchFamily="17" charset="-128"/>
              <a:ea typeface="ＭＳ 明朝" panose="02020609040205080304" pitchFamily="17" charset="-128"/>
            </a:endParaRPr>
          </a:p>
          <a:p>
            <a:pPr defTabSz="914400"/>
            <a:r>
              <a:rPr lang="ja-JP" altLang="en-US" sz="1100" dirty="0">
                <a:latin typeface="ＭＳ 明朝" panose="02020609040205080304" pitchFamily="17" charset="-128"/>
                <a:ea typeface="ＭＳ 明朝" panose="02020609040205080304" pitchFamily="17" charset="-128"/>
              </a:rPr>
              <a:t>　　　　　　      　</a:t>
            </a:r>
            <a:r>
              <a:rPr lang="ja-JP" altLang="ja-JP" sz="1100" dirty="0">
                <a:latin typeface="ＭＳ 明朝" panose="02020609040205080304" pitchFamily="17" charset="-128"/>
                <a:ea typeface="ＭＳ 明朝" panose="02020609040205080304" pitchFamily="17" charset="-128"/>
              </a:rPr>
              <a:t>名古屋市北区清水１－１３－</a:t>
            </a:r>
            <a:r>
              <a:rPr lang="ja-JP" altLang="en-US" sz="1100" dirty="0">
                <a:latin typeface="ＭＳ 明朝" panose="02020609040205080304" pitchFamily="17" charset="-128"/>
                <a:ea typeface="ＭＳ 明朝" panose="02020609040205080304" pitchFamily="17" charset="-128"/>
              </a:rPr>
              <a:t>１</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 　    </a:t>
            </a:r>
            <a:r>
              <a:rPr lang="en-US" altLang="ja-JP" sz="1100" dirty="0">
                <a:latin typeface="ＭＳ 明朝" panose="02020609040205080304" pitchFamily="17" charset="-128"/>
                <a:ea typeface="ＭＳ 明朝" panose="02020609040205080304" pitchFamily="17" charset="-128"/>
                <a:cs typeface="Times New Roman" panose="02020603050405020304" pitchFamily="18" charset="0"/>
              </a:rPr>
              <a:t>TEL(</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０５２</a:t>
            </a:r>
            <a:r>
              <a:rPr lang="en-US" altLang="ja-JP" sz="1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９６１－１６６６</a:t>
            </a:r>
            <a:endParaRPr lang="en-US" altLang="ja-JP" sz="1100" dirty="0">
              <a:latin typeface="ＭＳ 明朝" panose="02020609040205080304" pitchFamily="17" charset="-128"/>
              <a:ea typeface="ＭＳ 明朝" panose="02020609040205080304" pitchFamily="17" charset="-128"/>
              <a:cs typeface="Times New Roman" panose="02020603050405020304" pitchFamily="18" charset="0"/>
            </a:endParaRPr>
          </a:p>
          <a:p>
            <a:pPr defTabSz="914400">
              <a:lnSpc>
                <a:spcPts val="600"/>
              </a:lnSpc>
              <a:tabLst>
                <a:tab pos="982663" algn="l"/>
                <a:tab pos="1074738" algn="l"/>
              </a:tabLst>
            </a:pPr>
            <a:r>
              <a:rPr lang="ja-JP" altLang="en-US" sz="1100" b="1" spc="35" dirty="0">
                <a:latin typeface="ＭＳ 明朝" panose="02020609040205080304" pitchFamily="17" charset="-128"/>
                <a:ea typeface="ＭＳ 明朝" panose="02020609040205080304" pitchFamily="17" charset="-128"/>
                <a:cs typeface="ＭＳ 明朝" panose="02020609040205080304" pitchFamily="17" charset="-128"/>
              </a:rPr>
              <a:t>　　　　　　</a:t>
            </a:r>
            <a:endParaRPr lang="en-US" altLang="ja-JP" sz="1100" b="1" spc="35" dirty="0">
              <a:latin typeface="ＭＳ 明朝" panose="02020609040205080304" pitchFamily="17" charset="-128"/>
              <a:ea typeface="ＭＳ 明朝" panose="02020609040205080304" pitchFamily="17" charset="-128"/>
              <a:cs typeface="ＭＳ 明朝" panose="02020609040205080304" pitchFamily="17" charset="-128"/>
            </a:endParaRPr>
          </a:p>
          <a:p>
            <a:pPr marL="0" marR="0" lvl="0" indent="139700" algn="l" defTabSz="914400" rtl="0" eaLnBrk="0" fontAlgn="base" latinLnBrk="0" hangingPunct="0">
              <a:lnSpc>
                <a:spcPct val="100000"/>
              </a:lnSpc>
              <a:spcBef>
                <a:spcPct val="0"/>
              </a:spcBef>
              <a:spcAft>
                <a:spcPct val="0"/>
              </a:spcAft>
              <a:buClrTx/>
              <a:buSzTx/>
              <a:buFontTx/>
              <a:buNone/>
              <a:tabLst>
                <a:tab pos="900113" algn="l"/>
              </a:tabLst>
            </a:pPr>
            <a:r>
              <a:rPr kumimoji="0" lang="en-US" altLang="ja-JP" sz="10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                    ※</a:t>
            </a:r>
            <a:r>
              <a:rPr kumimoji="0" lang="ja-JP" altLang="en-US" sz="10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受講票送付時に、会場の地図をお送りいたします。</a:t>
            </a:r>
            <a:endParaRPr kumimoji="0" lang="en-US" altLang="ja-JP" sz="1000" dirty="0"/>
          </a:p>
        </p:txBody>
      </p:sp>
      <p:sp>
        <p:nvSpPr>
          <p:cNvPr id="3" name="Text Box 3">
            <a:extLst>
              <a:ext uri="{FF2B5EF4-FFF2-40B4-BE49-F238E27FC236}">
                <a16:creationId xmlns:a16="http://schemas.microsoft.com/office/drawing/2014/main" id="{FEC6D24E-03B7-4551-881B-A0045C0799B2}"/>
              </a:ext>
            </a:extLst>
          </p:cNvPr>
          <p:cNvSpPr txBox="1">
            <a:spLocks noChangeArrowheads="1"/>
          </p:cNvSpPr>
          <p:nvPr/>
        </p:nvSpPr>
        <p:spPr bwMode="auto">
          <a:xfrm>
            <a:off x="489359" y="1930498"/>
            <a:ext cx="3169097" cy="432159"/>
          </a:xfrm>
          <a:prstGeom prst="rect">
            <a:avLst/>
          </a:prstGeom>
          <a:solidFill>
            <a:schemeClr val="bg1"/>
          </a:solidFill>
          <a:ln>
            <a:noFill/>
          </a:ln>
          <a:effec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主　催　一般社団法人　名北労働基準協会</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700" b="0" i="0" u="none" strike="noStrike" cap="none" normalizeH="0" baseline="0" dirty="0">
                <a:ln>
                  <a:noFill/>
                </a:ln>
                <a:solidFill>
                  <a:schemeClr val="tx1"/>
                </a:solidFill>
                <a:effectLst/>
                <a:latin typeface="游明朝" panose="02020400000000000000" pitchFamily="18" charset="-128"/>
                <a:ea typeface="游明朝" panose="02020400000000000000" pitchFamily="18" charset="-128"/>
              </a:rPr>
              <a:t>                  </a:t>
            </a:r>
            <a:r>
              <a:rPr kumimoji="0" lang="ja-JP" altLang="en-US" sz="900" b="0" i="0" u="none" strike="noStrike" cap="none" normalizeH="0" baseline="0" dirty="0">
                <a:ln>
                  <a:noFill/>
                </a:ln>
                <a:solidFill>
                  <a:schemeClr val="tx1"/>
                </a:solidFill>
                <a:effectLst/>
                <a:latin typeface="游明朝" panose="02020400000000000000" pitchFamily="18" charset="-128"/>
                <a:ea typeface="游明朝" panose="02020400000000000000" pitchFamily="18" charset="-128"/>
              </a:rPr>
              <a:t>（愛知労働局登録安全衛生推進者等養成講習機関）</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 name="正方形/長方形 1">
            <a:extLst>
              <a:ext uri="{FF2B5EF4-FFF2-40B4-BE49-F238E27FC236}">
                <a16:creationId xmlns:a16="http://schemas.microsoft.com/office/drawing/2014/main" id="{E4C27555-FAA3-42A2-9FCE-A2F15C6AAB54}"/>
              </a:ext>
            </a:extLst>
          </p:cNvPr>
          <p:cNvSpPr/>
          <p:nvPr/>
        </p:nvSpPr>
        <p:spPr>
          <a:xfrm>
            <a:off x="8896667" y="6505299"/>
            <a:ext cx="153669" cy="23854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91F9CFAC-FDD0-4F38-A0A1-A7324729A05C}"/>
              </a:ext>
            </a:extLst>
          </p:cNvPr>
          <p:cNvSpPr/>
          <p:nvPr/>
        </p:nvSpPr>
        <p:spPr>
          <a:xfrm>
            <a:off x="253996" y="428849"/>
            <a:ext cx="6432551" cy="1971747"/>
          </a:xfrm>
          <a:prstGeom prst="rect">
            <a:avLst/>
          </a:prstGeom>
          <a:noFill/>
          <a:ln w="1238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06336BA-8CEF-4ED2-9877-A64CE4B415A1}"/>
              </a:ext>
            </a:extLst>
          </p:cNvPr>
          <p:cNvSpPr txBox="1"/>
          <p:nvPr/>
        </p:nvSpPr>
        <p:spPr>
          <a:xfrm>
            <a:off x="473866" y="158152"/>
            <a:ext cx="5992813" cy="584775"/>
          </a:xfrm>
          <a:prstGeom prst="rect">
            <a:avLst/>
          </a:prstGeom>
          <a:solidFill>
            <a:schemeClr val="bg1"/>
          </a:solidFill>
          <a:ln w="34925">
            <a:solidFill>
              <a:schemeClr val="accent2"/>
            </a:solidFill>
          </a:ln>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労働者数が常時</a:t>
            </a:r>
            <a:r>
              <a:rPr kumimoji="1" lang="ja-JP" altLang="en-US" sz="1600" b="1" u="sng" dirty="0">
                <a:uFill>
                  <a:solidFill>
                    <a:srgbClr val="FF0000"/>
                  </a:solidFill>
                </a:uFill>
                <a:latin typeface="メイリオ" panose="020B0604030504040204" pitchFamily="50" charset="-128"/>
                <a:ea typeface="メイリオ" panose="020B0604030504040204" pitchFamily="50" charset="-128"/>
              </a:rPr>
              <a:t>１０名以上５０名未満</a:t>
            </a:r>
            <a:r>
              <a:rPr kumimoji="1" lang="ja-JP" altLang="en-US" sz="1600" b="1" dirty="0">
                <a:latin typeface="メイリオ" panose="020B0604030504040204" pitchFamily="50" charset="-128"/>
                <a:ea typeface="メイリオ" panose="020B0604030504040204" pitchFamily="50" charset="-128"/>
              </a:rPr>
              <a:t>の</a:t>
            </a:r>
            <a:endParaRPr kumimoji="1" lang="en-US" altLang="ja-JP" sz="1600" b="1" dirty="0">
              <a:latin typeface="メイリオ" panose="020B0604030504040204" pitchFamily="50" charset="-128"/>
              <a:ea typeface="メイリオ" panose="020B0604030504040204" pitchFamily="50" charset="-128"/>
            </a:endParaRPr>
          </a:p>
          <a:p>
            <a:pPr algn="ctr"/>
            <a:r>
              <a:rPr kumimoji="1" lang="ja-JP" altLang="en-US" sz="1600" b="1" dirty="0">
                <a:latin typeface="メイリオ" panose="020B0604030504040204" pitchFamily="50" charset="-128"/>
                <a:ea typeface="メイリオ" panose="020B0604030504040204" pitchFamily="50" charset="-128"/>
              </a:rPr>
              <a:t>非工業的業種</a:t>
            </a:r>
            <a:r>
              <a:rPr kumimoji="1" lang="ja-JP" altLang="en-US" sz="1600" b="1" dirty="0">
                <a:solidFill>
                  <a:srgbClr val="FF0000"/>
                </a:solidFill>
                <a:latin typeface="メイリオ" panose="020B0604030504040204" pitchFamily="50" charset="-128"/>
                <a:ea typeface="メイリオ" panose="020B0604030504040204" pitchFamily="50" charset="-128"/>
              </a:rPr>
              <a:t>（金融業・介護事業・人材派遣業等）</a:t>
            </a:r>
            <a:r>
              <a:rPr kumimoji="1" lang="ja-JP" altLang="en-US" sz="1600" b="1" dirty="0">
                <a:latin typeface="メイリオ" panose="020B0604030504040204" pitchFamily="50" charset="-128"/>
                <a:ea typeface="メイリオ" panose="020B0604030504040204" pitchFamily="50" charset="-128"/>
              </a:rPr>
              <a:t>のための</a:t>
            </a:r>
          </a:p>
        </p:txBody>
      </p:sp>
      <p:sp>
        <p:nvSpPr>
          <p:cNvPr id="11" name="テキスト ボックス 10">
            <a:extLst>
              <a:ext uri="{FF2B5EF4-FFF2-40B4-BE49-F238E27FC236}">
                <a16:creationId xmlns:a16="http://schemas.microsoft.com/office/drawing/2014/main" id="{F7FDAD5B-622F-4BA9-B426-A8FB172060C3}"/>
              </a:ext>
            </a:extLst>
          </p:cNvPr>
          <p:cNvSpPr txBox="1"/>
          <p:nvPr/>
        </p:nvSpPr>
        <p:spPr>
          <a:xfrm>
            <a:off x="778621" y="844722"/>
            <a:ext cx="5772943" cy="1138773"/>
          </a:xfrm>
          <a:prstGeom prst="rect">
            <a:avLst/>
          </a:prstGeom>
          <a:noFill/>
        </p:spPr>
        <p:txBody>
          <a:bodyPr wrap="square" rtlCol="0">
            <a:spAutoFit/>
          </a:bodyPr>
          <a:lstStyle/>
          <a:p>
            <a:r>
              <a:rPr kumimoji="1" lang="ja-JP" altLang="en-US" sz="4000" b="1" dirty="0">
                <a:solidFill>
                  <a:schemeClr val="accent1">
                    <a:lumMod val="50000"/>
                  </a:schemeClr>
                </a:solidFill>
                <a:latin typeface="メイリオ" panose="020B0604030504040204" pitchFamily="50" charset="-128"/>
                <a:ea typeface="メイリオ" panose="020B0604030504040204" pitchFamily="50" charset="-128"/>
              </a:rPr>
              <a:t>衛生推進者養成講習</a:t>
            </a:r>
            <a:endParaRPr kumimoji="1" lang="en-US" altLang="ja-JP" sz="4000" b="1" dirty="0">
              <a:solidFill>
                <a:schemeClr val="accent1">
                  <a:lumMod val="50000"/>
                </a:schemeClr>
              </a:solidFill>
              <a:latin typeface="メイリオ" panose="020B0604030504040204" pitchFamily="50" charset="-128"/>
              <a:ea typeface="メイリオ" panose="020B0604030504040204" pitchFamily="50" charset="-128"/>
            </a:endParaRPr>
          </a:p>
          <a:p>
            <a:r>
              <a:rPr kumimoji="1" lang="ja-JP" altLang="en-US" sz="2800" b="1" dirty="0">
                <a:solidFill>
                  <a:schemeClr val="accent1">
                    <a:lumMod val="50000"/>
                  </a:schemeClr>
                </a:solidFill>
                <a:latin typeface="メイリオ" panose="020B0604030504040204" pitchFamily="50" charset="-128"/>
                <a:ea typeface="メイリオ" panose="020B0604030504040204" pitchFamily="50" charset="-128"/>
              </a:rPr>
              <a:t>　　</a:t>
            </a:r>
            <a:r>
              <a:rPr kumimoji="1" lang="ja-JP" altLang="en-US" sz="2400" b="1" dirty="0">
                <a:solidFill>
                  <a:schemeClr val="accent1">
                    <a:lumMod val="50000"/>
                  </a:schemeClr>
                </a:solidFill>
                <a:latin typeface="メイリオ" panose="020B0604030504040204" pitchFamily="50" charset="-128"/>
                <a:ea typeface="メイリオ" panose="020B0604030504040204" pitchFamily="50" charset="-128"/>
              </a:rPr>
              <a:t>開催のご案内</a:t>
            </a:r>
            <a:endParaRPr kumimoji="1" lang="ja-JP" altLang="en-US" sz="2800" b="1" dirty="0">
              <a:solidFill>
                <a:schemeClr val="accent1">
                  <a:lumMod val="50000"/>
                </a:schemeClr>
              </a:solidFill>
              <a:latin typeface="メイリオ" panose="020B0604030504040204" pitchFamily="50" charset="-128"/>
              <a:ea typeface="メイリオ" panose="020B0604030504040204" pitchFamily="50" charset="-128"/>
            </a:endParaRPr>
          </a:p>
        </p:txBody>
      </p:sp>
      <p:pic>
        <p:nvPicPr>
          <p:cNvPr id="15" name="図 14">
            <a:extLst>
              <a:ext uri="{FF2B5EF4-FFF2-40B4-BE49-F238E27FC236}">
                <a16:creationId xmlns:a16="http://schemas.microsoft.com/office/drawing/2014/main" id="{394FC6E0-DE23-4708-8F60-9E87D9696C17}"/>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25000" b="49219" l="20059" r="47072">
                        <a14:foregroundMark x1="39239" y1="30469" x2="39312" y2="33073"/>
                        <a14:foregroundMark x1="39678" y1="35807" x2="38726" y2="38021"/>
                        <a14:foregroundMark x1="22840" y1="29818" x2="21669" y2="36458"/>
                        <a14:foregroundMark x1="28331" y1="39063" x2="24158" y2="38151"/>
                        <a14:foregroundMark x1="24158" y1="38151" x2="27965" y2="34375"/>
                        <a14:foregroundMark x1="27965" y1="34375" x2="29502" y2="39193"/>
                        <a14:foregroundMark x1="22914" y1="39063" x2="21010" y2="42969"/>
                        <a14:foregroundMark x1="20791" y1="44401" x2="23206" y2="46484"/>
                        <a14:foregroundMark x1="22182" y1="45443" x2="20205" y2="45052"/>
                        <a14:foregroundMark x1="20059" y1="44401" x2="20059" y2="44401"/>
                        <a14:foregroundMark x1="27233" y1="44141" x2="27233" y2="43099"/>
                        <a14:foregroundMark x1="26720" y1="45182" x2="27013" y2="39714"/>
                        <a14:foregroundMark x1="30673" y1="37630" x2="30454" y2="36068"/>
                        <a14:foregroundMark x1="33675" y1="36979" x2="33236" y2="29427"/>
                        <a14:foregroundMark x1="33236" y1="29427" x2="31332" y2="30208"/>
                        <a14:foregroundMark x1="39458" y1="39583" x2="38653" y2="45964"/>
                        <a14:foregroundMark x1="34919" y1="46615" x2="35139" y2="47396"/>
                        <a14:foregroundMark x1="42460" y1="45052" x2="43777" y2="43880"/>
                        <a14:foregroundMark x1="45608" y1="44271" x2="43631" y2="36198"/>
                        <a14:foregroundMark x1="43631" y1="36198" x2="43485" y2="31641"/>
                        <a14:foregroundMark x1="42094" y1="31901" x2="45242" y2="33073"/>
                        <a14:foregroundMark x1="45315" y1="31380" x2="45534" y2="33073"/>
                        <a14:foregroundMark x1="42313" y1="32031" x2="41874" y2="33203"/>
                        <a14:foregroundMark x1="34553" y1="29557" x2="32430" y2="27344"/>
                        <a14:foregroundMark x1="23426" y1="47526" x2="23719" y2="49219"/>
                        <a14:foregroundMark x1="35505" y1="43099" x2="35432" y2="44792"/>
                        <a14:foregroundMark x1="23719" y1="40365" x2="23865" y2="46354"/>
                        <a14:foregroundMark x1="37116" y1="34635" x2="37189" y2="36458"/>
                        <a14:foregroundMark x1="37994" y1="39193" x2="37042" y2="36849"/>
                        <a14:foregroundMark x1="35066" y1="32031" x2="34480" y2="36068"/>
                        <a14:foregroundMark x1="34700" y1="33984" x2="37335" y2="42448"/>
                        <a14:foregroundMark x1="41728" y1="34505" x2="40849" y2="41927"/>
                        <a14:foregroundMark x1="40849" y1="41927" x2="40849" y2="41927"/>
                        <a14:foregroundMark x1="45681" y1="35417" x2="46298" y2="37555"/>
                        <a14:foregroundMark x1="30820" y1="38151" x2="30747" y2="40104"/>
                        <a14:backgroundMark x1="47657" y1="31510" x2="47365" y2="47135"/>
                      </a14:backgroundRemoval>
                    </a14:imgEffect>
                  </a14:imgLayer>
                </a14:imgProps>
              </a:ext>
            </a:extLst>
          </a:blip>
          <a:srcRect l="18304" t="22659" r="52409" b="50384"/>
          <a:stretch/>
        </p:blipFill>
        <p:spPr>
          <a:xfrm>
            <a:off x="3705241" y="1226622"/>
            <a:ext cx="2761438" cy="1429044"/>
          </a:xfrm>
          <a:prstGeom prst="rect">
            <a:avLst/>
          </a:prstGeom>
        </p:spPr>
      </p:pic>
      <p:sp>
        <p:nvSpPr>
          <p:cNvPr id="17" name="正方形/長方形 16">
            <a:extLst>
              <a:ext uri="{FF2B5EF4-FFF2-40B4-BE49-F238E27FC236}">
                <a16:creationId xmlns:a16="http://schemas.microsoft.com/office/drawing/2014/main" id="{A5886AF3-1C1A-4C80-8A97-573EA28A3689}"/>
              </a:ext>
            </a:extLst>
          </p:cNvPr>
          <p:cNvSpPr/>
          <p:nvPr/>
        </p:nvSpPr>
        <p:spPr>
          <a:xfrm>
            <a:off x="2573268" y="4810620"/>
            <a:ext cx="1178062" cy="285435"/>
          </a:xfrm>
          <a:prstGeom prst="rect">
            <a:avLst/>
          </a:prstGeom>
          <a:no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矢印コネクタ 35">
            <a:extLst>
              <a:ext uri="{FF2B5EF4-FFF2-40B4-BE49-F238E27FC236}">
                <a16:creationId xmlns:a16="http://schemas.microsoft.com/office/drawing/2014/main" id="{064FD793-1095-4523-95E4-69CAD39D9A0F}"/>
              </a:ext>
            </a:extLst>
          </p:cNvPr>
          <p:cNvCxnSpPr>
            <a:cxnSpLocks/>
          </p:cNvCxnSpPr>
          <p:nvPr/>
        </p:nvCxnSpPr>
        <p:spPr>
          <a:xfrm>
            <a:off x="3205255" y="5171998"/>
            <a:ext cx="0" cy="280463"/>
          </a:xfrm>
          <a:prstGeom prst="straightConnector1">
            <a:avLst/>
          </a:prstGeom>
          <a:ln w="63500">
            <a:solidFill>
              <a:srgbClr val="2F528F"/>
            </a:solidFill>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05E7DE16-BD85-4B73-9C0C-34236E29CED1}"/>
              </a:ext>
            </a:extLst>
          </p:cNvPr>
          <p:cNvSpPr txBox="1"/>
          <p:nvPr/>
        </p:nvSpPr>
        <p:spPr>
          <a:xfrm>
            <a:off x="2064700" y="5487970"/>
            <a:ext cx="4621846" cy="734175"/>
          </a:xfrm>
          <a:prstGeom prst="rect">
            <a:avLst/>
          </a:prstGeom>
          <a:noFill/>
          <a:ln w="31750">
            <a:solidFill>
              <a:schemeClr val="accent1">
                <a:shade val="50000"/>
              </a:schemeClr>
            </a:solidFill>
          </a:ln>
        </p:spPr>
        <p:txBody>
          <a:bodyPr wrap="square" rtlCol="0">
            <a:spAutoFit/>
          </a:bodyPr>
          <a:lstStyle/>
          <a:p>
            <a:pPr>
              <a:lnSpc>
                <a:spcPts val="1700"/>
              </a:lnSpc>
            </a:pPr>
            <a:r>
              <a:rPr kumimoji="1" lang="ja-JP" altLang="en-US" sz="1200" b="1" dirty="0"/>
              <a:t>銀行・保険・金融商品取引業、不動産取引業、情報サービス業、</a:t>
            </a:r>
            <a:endParaRPr kumimoji="1" lang="en-US" altLang="ja-JP" sz="1200" b="1" dirty="0"/>
          </a:p>
          <a:p>
            <a:pPr>
              <a:lnSpc>
                <a:spcPts val="1700"/>
              </a:lnSpc>
            </a:pPr>
            <a:r>
              <a:rPr kumimoji="1" lang="ja-JP" altLang="en-US" sz="1200" b="1" dirty="0"/>
              <a:t>理容・美容業、病院・診療所等医療業、物品賃貸業、飲食店業、</a:t>
            </a:r>
            <a:endParaRPr kumimoji="1" lang="en-US" altLang="ja-JP" sz="1200" b="1" dirty="0"/>
          </a:p>
          <a:p>
            <a:pPr>
              <a:lnSpc>
                <a:spcPts val="1700"/>
              </a:lnSpc>
            </a:pPr>
            <a:r>
              <a:rPr kumimoji="1" lang="ja-JP" altLang="en-US" sz="1200" b="1" dirty="0"/>
              <a:t>社会福祉施設、小売業、広告業、介護事業、教育・学習支援業等</a:t>
            </a:r>
          </a:p>
        </p:txBody>
      </p:sp>
      <p:sp>
        <p:nvSpPr>
          <p:cNvPr id="12" name="爆発: 14 pt 11">
            <a:extLst>
              <a:ext uri="{FF2B5EF4-FFF2-40B4-BE49-F238E27FC236}">
                <a16:creationId xmlns:a16="http://schemas.microsoft.com/office/drawing/2014/main" id="{EF864AB0-8D67-4E5F-A3FB-5D256F355172}"/>
              </a:ext>
            </a:extLst>
          </p:cNvPr>
          <p:cNvSpPr/>
          <p:nvPr/>
        </p:nvSpPr>
        <p:spPr>
          <a:xfrm rot="1259984">
            <a:off x="204422" y="5105345"/>
            <a:ext cx="1820760" cy="1451524"/>
          </a:xfrm>
          <a:prstGeom prst="irregularSeal2">
            <a:avLst/>
          </a:prstGeom>
          <a:noFill/>
          <a:ln>
            <a:solidFill>
              <a:srgbClr val="F9630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AF22BBF9-4613-4854-8E72-34FC6303ED73}"/>
              </a:ext>
            </a:extLst>
          </p:cNvPr>
          <p:cNvSpPr txBox="1"/>
          <p:nvPr/>
        </p:nvSpPr>
        <p:spPr>
          <a:xfrm>
            <a:off x="509190" y="5566509"/>
            <a:ext cx="1298919" cy="577081"/>
          </a:xfrm>
          <a:prstGeom prst="rect">
            <a:avLst/>
          </a:prstGeom>
          <a:noFill/>
          <a:effectLst/>
        </p:spPr>
        <p:txBody>
          <a:bodyPr wrap="square" rtlCol="0">
            <a:spAutoFit/>
          </a:bodyPr>
          <a:lstStyle/>
          <a:p>
            <a:r>
              <a:rPr kumimoji="1" lang="ja-JP" altLang="en-US" sz="1050" b="1" dirty="0">
                <a:solidFill>
                  <a:srgbClr val="FF0000"/>
                </a:solidFill>
                <a:latin typeface="ＭＳ ゴシック" panose="020B0609070205080204" pitchFamily="49" charset="-128"/>
                <a:ea typeface="ＭＳ ゴシック" panose="020B0609070205080204" pitchFamily="49" charset="-128"/>
              </a:rPr>
              <a:t>支店・営業所等</a:t>
            </a:r>
            <a:endParaRPr kumimoji="1" lang="en-US" altLang="ja-JP" sz="1050" b="1"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050" b="1" dirty="0">
                <a:solidFill>
                  <a:srgbClr val="FF0000"/>
                </a:solidFill>
                <a:latin typeface="ＭＳ ゴシック" panose="020B0609070205080204" pitchFamily="49" charset="-128"/>
                <a:ea typeface="ＭＳ ゴシック" panose="020B0609070205080204" pitchFamily="49" charset="-128"/>
              </a:rPr>
              <a:t>各事業場ごとに</a:t>
            </a:r>
            <a:endParaRPr kumimoji="1" lang="en-US" altLang="ja-JP" sz="1050" b="1"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050" b="1" dirty="0">
                <a:solidFill>
                  <a:srgbClr val="FF0000"/>
                </a:solidFill>
                <a:latin typeface="ＭＳ ゴシック" panose="020B0609070205080204" pitchFamily="49" charset="-128"/>
                <a:ea typeface="ＭＳ ゴシック" panose="020B0609070205080204" pitchFamily="49" charset="-128"/>
              </a:rPr>
              <a:t>選任が必要です</a:t>
            </a:r>
            <a:r>
              <a:rPr kumimoji="1" lang="en-US" altLang="ja-JP" sz="1050" b="1" dirty="0">
                <a:solidFill>
                  <a:srgbClr val="FF0000"/>
                </a:solidFill>
                <a:latin typeface="ＭＳ ゴシック" panose="020B0609070205080204" pitchFamily="49" charset="-128"/>
                <a:ea typeface="ＭＳ ゴシック" panose="020B0609070205080204" pitchFamily="49" charset="-128"/>
              </a:rPr>
              <a:t>!</a:t>
            </a:r>
            <a:endParaRPr kumimoji="1" lang="ja-JP" altLang="en-US" sz="1050" b="1" dirty="0">
              <a:solidFill>
                <a:srgbClr val="FF0000"/>
              </a:solidFill>
              <a:latin typeface="ＭＳ ゴシック" panose="020B0609070205080204" pitchFamily="49" charset="-128"/>
              <a:ea typeface="ＭＳ ゴシック" panose="020B0609070205080204" pitchFamily="49" charset="-128"/>
            </a:endParaRPr>
          </a:p>
        </p:txBody>
      </p:sp>
      <p:sp>
        <p:nvSpPr>
          <p:cNvPr id="24" name="正方形/長方形 23">
            <a:extLst>
              <a:ext uri="{FF2B5EF4-FFF2-40B4-BE49-F238E27FC236}">
                <a16:creationId xmlns:a16="http://schemas.microsoft.com/office/drawing/2014/main" id="{EA691C25-2CA0-4C59-A25F-81F7B8A4B5DB}"/>
              </a:ext>
            </a:extLst>
          </p:cNvPr>
          <p:cNvSpPr/>
          <p:nvPr/>
        </p:nvSpPr>
        <p:spPr>
          <a:xfrm>
            <a:off x="271554" y="8367468"/>
            <a:ext cx="6257926" cy="1272143"/>
          </a:xfrm>
          <a:prstGeom prst="rect">
            <a:avLst/>
          </a:prstGeom>
          <a:ln>
            <a:noFill/>
          </a:ln>
        </p:spPr>
        <p:txBody>
          <a:bodyPr wrap="square">
            <a:spAutoFit/>
          </a:bodyPr>
          <a:lstStyle/>
          <a:p>
            <a:pPr algn="just" latinLnBrk="1">
              <a:lnSpc>
                <a:spcPts val="1365"/>
              </a:lnSpc>
            </a:pP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会</a:t>
            </a:r>
            <a:r>
              <a:rPr lang="ja-JP" altLang="en-US" sz="1400" b="1" spc="35" dirty="0">
                <a:latin typeface="Times New Roman" panose="02020603050405020304" pitchFamily="18" charset="0"/>
                <a:ea typeface="ＭＳ ゴシック" panose="020B0609070205080204" pitchFamily="49" charset="-128"/>
                <a:cs typeface="ＭＳ 明朝" panose="02020609040205080304" pitchFamily="17" charset="-128"/>
              </a:rPr>
              <a:t>　</a:t>
            </a: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　費</a:t>
            </a:r>
            <a:r>
              <a:rPr lang="ja-JP" altLang="en-US" sz="1400" b="1" spc="35" dirty="0">
                <a:latin typeface="ＭＳ 明朝" panose="02020609040205080304" pitchFamily="17" charset="-128"/>
                <a:ea typeface="ＭＳ 明朝" panose="02020609040205080304" pitchFamily="17" charset="-128"/>
                <a:cs typeface="ＭＳ 明朝" panose="02020609040205080304" pitchFamily="17" charset="-128"/>
              </a:rPr>
              <a:t>　  </a:t>
            </a:r>
            <a:r>
              <a:rPr lang="ja-JP" altLang="en-US" sz="1200" spc="35" dirty="0">
                <a:latin typeface="ＭＳ 明朝" panose="02020609040205080304" pitchFamily="17" charset="-128"/>
                <a:ea typeface="ＭＳ 明朝" panose="02020609040205080304" pitchFamily="17" charset="-128"/>
                <a:cs typeface="ＭＳ 明朝" panose="02020609040205080304" pitchFamily="17" charset="-128"/>
              </a:rPr>
              <a:t>１０</a:t>
            </a:r>
            <a:r>
              <a:rPr lang="ja-JP" altLang="ja-JP" sz="1200" spc="40" dirty="0">
                <a:latin typeface="ＭＳ 明朝" panose="02020609040205080304" pitchFamily="17" charset="-128"/>
                <a:ea typeface="ＭＳ 明朝" panose="02020609040205080304" pitchFamily="17" charset="-128"/>
                <a:cs typeface="ＭＳ Ｐゴシック" panose="020B0600070205080204" pitchFamily="50" charset="-128"/>
              </a:rPr>
              <a:t>，</a:t>
            </a:r>
            <a:r>
              <a:rPr lang="ja-JP" altLang="en-US" sz="1200" spc="40" dirty="0">
                <a:latin typeface="ＭＳ 明朝" panose="02020609040205080304" pitchFamily="17" charset="-128"/>
                <a:ea typeface="ＭＳ 明朝" panose="02020609040205080304" pitchFamily="17" charset="-128"/>
                <a:cs typeface="ＭＳ Ｐゴシック" panose="020B0600070205080204" pitchFamily="50" charset="-128"/>
              </a:rPr>
              <a:t>０００</a:t>
            </a:r>
            <a:r>
              <a:rPr lang="ja-JP" altLang="ja-JP" sz="1200" spc="40" dirty="0">
                <a:latin typeface="ＭＳ 明朝" panose="02020609040205080304" pitchFamily="17" charset="-128"/>
                <a:ea typeface="ＭＳ 明朝" panose="02020609040205080304" pitchFamily="17" charset="-128"/>
                <a:cs typeface="ＭＳ Ｐゴシック" panose="020B0600070205080204" pitchFamily="50" charset="-128"/>
              </a:rPr>
              <a:t>円</a:t>
            </a:r>
            <a:endParaRPr lang="en-US" altLang="ja-JP" sz="1200" spc="35" dirty="0">
              <a:latin typeface="ＭＳ 明朝" panose="02020609040205080304" pitchFamily="17" charset="-128"/>
              <a:ea typeface="ＭＳ 明朝" panose="02020609040205080304" pitchFamily="17" charset="-128"/>
              <a:cs typeface="ＭＳ Ｐゴシック" panose="020B0600070205080204" pitchFamily="50" charset="-128"/>
            </a:endParaRPr>
          </a:p>
          <a:p>
            <a:pPr algn="just" latinLnBrk="1">
              <a:lnSpc>
                <a:spcPts val="1365"/>
              </a:lnSpc>
            </a:pPr>
            <a:r>
              <a:rPr lang="ja-JP" altLang="en-US" sz="12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100" kern="100" dirty="0">
                <a:latin typeface="Century" panose="02040604050505020304" pitchFamily="18" charset="0"/>
                <a:ea typeface="ＭＳ 明朝" panose="02020609040205080304" pitchFamily="17" charset="-128"/>
                <a:cs typeface="Times New Roman" panose="02020603050405020304" pitchFamily="18" charset="0"/>
              </a:rPr>
              <a:t>（テキスト代・昼食代・消費税を含みます）</a:t>
            </a:r>
          </a:p>
          <a:p>
            <a:pPr algn="just" latinLnBrk="1">
              <a:lnSpc>
                <a:spcPts val="800"/>
              </a:lnSpc>
              <a:spcAft>
                <a:spcPts val="0"/>
              </a:spcAft>
            </a:pPr>
            <a:endParaRPr lang="en-US"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endParaRPr>
          </a:p>
          <a:p>
            <a:pPr algn="just" latinLnBrk="1">
              <a:lnSpc>
                <a:spcPts val="1365"/>
              </a:lnSpc>
              <a:spcAft>
                <a:spcPts val="0"/>
              </a:spcAft>
            </a:pP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定　</a:t>
            </a:r>
            <a:r>
              <a:rPr lang="ja-JP" altLang="en-US" sz="1400" b="1" spc="35" dirty="0">
                <a:latin typeface="Times New Roman" panose="02020603050405020304" pitchFamily="18" charset="0"/>
                <a:ea typeface="ＭＳ ゴシック" panose="020B0609070205080204" pitchFamily="49" charset="-128"/>
                <a:cs typeface="ＭＳ 明朝" panose="02020609040205080304" pitchFamily="17" charset="-128"/>
              </a:rPr>
              <a:t>　</a:t>
            </a: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員</a:t>
            </a:r>
            <a:r>
              <a:rPr lang="ja-JP" altLang="ja-JP" sz="1400" spc="35" dirty="0">
                <a:latin typeface="Times New Roman" panose="02020603050405020304" pitchFamily="18" charset="0"/>
                <a:ea typeface="ＭＳ 明朝" panose="02020609040205080304" pitchFamily="17" charset="-128"/>
                <a:cs typeface="ＭＳ 明朝" panose="02020609040205080304" pitchFamily="17" charset="-128"/>
              </a:rPr>
              <a:t>　</a:t>
            </a:r>
            <a:r>
              <a:rPr lang="en-US" altLang="ja-JP" sz="1400" spc="35" dirty="0">
                <a:latin typeface="Times New Roman" panose="02020603050405020304" pitchFamily="18" charset="0"/>
                <a:ea typeface="ＭＳ 明朝" panose="02020609040205080304" pitchFamily="17" charset="-128"/>
                <a:cs typeface="ＭＳ 明朝" panose="02020609040205080304" pitchFamily="17" charset="-128"/>
              </a:rPr>
              <a:t>   </a:t>
            </a:r>
            <a:r>
              <a:rPr lang="ja-JP" altLang="en-US" sz="1400" spc="35" dirty="0">
                <a:latin typeface="Times New Roman" panose="02020603050405020304" pitchFamily="18" charset="0"/>
                <a:ea typeface="ＭＳ 明朝" panose="02020609040205080304" pitchFamily="17" charset="-128"/>
                <a:cs typeface="ＭＳ 明朝" panose="02020609040205080304" pitchFamily="17" charset="-128"/>
              </a:rPr>
              <a:t>４５</a:t>
            </a:r>
            <a:r>
              <a:rPr lang="ja-JP" altLang="ja-JP" sz="1200" b="1" spc="35" dirty="0">
                <a:latin typeface="ＭＳ 明朝" panose="02020609040205080304" pitchFamily="17" charset="-128"/>
                <a:ea typeface="ＭＳ 明朝" panose="02020609040205080304" pitchFamily="17" charset="-128"/>
                <a:cs typeface="ＭＳ 明朝" panose="02020609040205080304" pitchFamily="17" charset="-128"/>
              </a:rPr>
              <a:t>名</a:t>
            </a:r>
            <a:r>
              <a:rPr lang="en-US" altLang="ja-JP" sz="1000" b="1" kern="1200" dirty="0">
                <a:solidFill>
                  <a:srgbClr val="000000"/>
                </a:solidFill>
                <a:effectLst/>
                <a:latin typeface="Calibri" panose="020F0502020204030204" pitchFamily="34" charset="0"/>
                <a:ea typeface="ＭＳ Ｐゴシック" panose="020B0600070205080204" pitchFamily="50" charset="-128"/>
                <a:cs typeface="+mn-cs"/>
              </a:rPr>
              <a:t>       </a:t>
            </a:r>
            <a:endParaRPr lang="ja-JP" altLang="ja-JP" sz="10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lgn="just" latinLnBrk="1">
              <a:lnSpc>
                <a:spcPts val="1365"/>
              </a:lnSpc>
              <a:spcAft>
                <a:spcPts val="0"/>
              </a:spcAft>
            </a:pPr>
            <a:r>
              <a:rPr lang="ja-JP" altLang="en-US" sz="1100" kern="100" spc="35" dirty="0">
                <a:latin typeface="Times New Roman" panose="02020603050405020304" pitchFamily="18" charset="0"/>
                <a:ea typeface="ＭＳ 明朝" panose="02020609040205080304" pitchFamily="17" charset="-128"/>
                <a:cs typeface="Times New Roman" panose="02020603050405020304" pitchFamily="18" charset="0"/>
              </a:rPr>
              <a:t>　　　　　  </a:t>
            </a:r>
            <a:r>
              <a:rPr lang="en-US" altLang="ja-JP" sz="1100" kern="100" dirty="0">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365"/>
              </a:lnSpc>
            </a:pP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そ</a:t>
            </a:r>
            <a:r>
              <a:rPr lang="en-US"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  </a:t>
            </a: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の</a:t>
            </a:r>
            <a:r>
              <a:rPr lang="en-US"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  </a:t>
            </a:r>
            <a:r>
              <a:rPr lang="ja-JP" altLang="ja-JP" sz="1400" b="1" spc="35" dirty="0">
                <a:latin typeface="Times New Roman" panose="02020603050405020304" pitchFamily="18" charset="0"/>
                <a:ea typeface="ＭＳ ゴシック" panose="020B0609070205080204" pitchFamily="49" charset="-128"/>
                <a:cs typeface="ＭＳ 明朝" panose="02020609040205080304" pitchFamily="17" charset="-128"/>
              </a:rPr>
              <a:t>他</a:t>
            </a:r>
            <a:r>
              <a:rPr lang="ja-JP" altLang="en-US" sz="1400" b="1" spc="35" dirty="0">
                <a:latin typeface="Times New Roman" panose="02020603050405020304" pitchFamily="18" charset="0"/>
                <a:ea typeface="ＭＳ ゴシック" panose="020B0609070205080204" pitchFamily="49" charset="-128"/>
                <a:cs typeface="ＭＳ 明朝" panose="02020609040205080304" pitchFamily="17" charset="-128"/>
              </a:rPr>
              <a:t>　    </a:t>
            </a:r>
            <a:r>
              <a:rPr lang="ja-JP" altLang="ja-JP" sz="1200" spc="35" dirty="0">
                <a:latin typeface="Times New Roman" panose="02020603050405020304" pitchFamily="18" charset="0"/>
                <a:ea typeface="ＭＳ 明朝" panose="02020609040205080304" pitchFamily="17" charset="-128"/>
                <a:cs typeface="ＭＳ 明朝" panose="02020609040205080304" pitchFamily="17" charset="-128"/>
              </a:rPr>
              <a:t>講習修了者には</a:t>
            </a:r>
            <a:r>
              <a:rPr lang="ja-JP" altLang="en-US" sz="1200" spc="35" dirty="0">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spc="35" dirty="0">
                <a:latin typeface="Times New Roman" panose="02020603050405020304" pitchFamily="18" charset="0"/>
                <a:ea typeface="ＭＳ 明朝" panose="02020609040205080304" pitchFamily="17" charset="-128"/>
                <a:cs typeface="ＭＳ 明朝" panose="02020609040205080304" pitchFamily="17" charset="-128"/>
              </a:rPr>
              <a:t>修了証</a:t>
            </a:r>
            <a:r>
              <a:rPr lang="ja-JP" altLang="en-US" sz="1200" spc="35" dirty="0">
                <a:latin typeface="Times New Roman" panose="02020603050405020304" pitchFamily="18" charset="0"/>
                <a:ea typeface="ＭＳ 明朝" panose="02020609040205080304" pitchFamily="17" charset="-128"/>
                <a:cs typeface="ＭＳ 明朝" panose="02020609040205080304" pitchFamily="17" charset="-128"/>
              </a:rPr>
              <a:t>」</a:t>
            </a:r>
            <a:r>
              <a:rPr lang="ja-JP" altLang="ja-JP" sz="1200" spc="35" dirty="0">
                <a:latin typeface="Times New Roman" panose="02020603050405020304" pitchFamily="18" charset="0"/>
                <a:ea typeface="ＭＳ 明朝" panose="02020609040205080304" pitchFamily="17" charset="-128"/>
                <a:cs typeface="ＭＳ 明朝" panose="02020609040205080304" pitchFamily="17" charset="-128"/>
              </a:rPr>
              <a:t>を交付します。</a:t>
            </a:r>
            <a:r>
              <a:rPr lang="ja-JP" altLang="en-US" sz="1200" kern="100" dirty="0">
                <a:ea typeface="ＭＳ 明朝" panose="02020609040205080304" pitchFamily="17" charset="-128"/>
                <a:cs typeface="Times New Roman" panose="02020603050405020304" pitchFamily="18" charset="0"/>
              </a:rPr>
              <a:t>      </a:t>
            </a:r>
            <a:endParaRPr lang="en-US" altLang="ja-JP" sz="1200" kern="100" dirty="0">
              <a:ea typeface="ＭＳ 明朝" panose="02020609040205080304" pitchFamily="17" charset="-128"/>
              <a:cs typeface="Times New Roman" panose="02020603050405020304" pitchFamily="18" charset="0"/>
            </a:endParaRPr>
          </a:p>
          <a:p>
            <a:pPr algn="just">
              <a:lnSpc>
                <a:spcPts val="1365"/>
              </a:lnSpc>
            </a:pPr>
            <a:r>
              <a:rPr lang="ja-JP" altLang="en-US" sz="1200" kern="100" dirty="0">
                <a:ea typeface="ＭＳ 明朝" panose="02020609040205080304" pitchFamily="17" charset="-128"/>
                <a:cs typeface="Times New Roman" panose="02020603050405020304" pitchFamily="18" charset="0"/>
              </a:rPr>
              <a:t>　　　　　　        </a:t>
            </a:r>
            <a:r>
              <a:rPr lang="en-US" altLang="ja-JP" sz="1100" kern="100" dirty="0">
                <a:ea typeface="ＭＳ 明朝" panose="02020609040205080304" pitchFamily="17" charset="-128"/>
                <a:cs typeface="Times New Roman" panose="02020603050405020304" pitchFamily="18" charset="0"/>
              </a:rPr>
              <a:t>※</a:t>
            </a:r>
            <a:r>
              <a:rPr lang="ja-JP" altLang="en-US" sz="1100" kern="100" dirty="0">
                <a:ea typeface="ＭＳ 明朝" panose="02020609040205080304" pitchFamily="17" charset="-128"/>
                <a:cs typeface="Times New Roman" panose="02020603050405020304" pitchFamily="18" charset="0"/>
              </a:rPr>
              <a:t>法令で定められた講習時間、内容を受講することが修了証交付の要件です。                </a:t>
            </a:r>
            <a:endParaRPr lang="ja-JP" altLang="en-US" sz="1100" dirty="0"/>
          </a:p>
        </p:txBody>
      </p:sp>
    </p:spTree>
    <p:extLst>
      <p:ext uri="{BB962C8B-B14F-4D97-AF65-F5344CB8AC3E}">
        <p14:creationId xmlns:p14="http://schemas.microsoft.com/office/powerpoint/2010/main" val="328081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3095B869-A16C-4B39-9354-7ED98DCA4609}"/>
              </a:ext>
            </a:extLst>
          </p:cNvPr>
          <p:cNvSpPr/>
          <p:nvPr/>
        </p:nvSpPr>
        <p:spPr>
          <a:xfrm>
            <a:off x="391819" y="8745554"/>
            <a:ext cx="6388838" cy="1070421"/>
          </a:xfrm>
          <a:prstGeom prst="rect">
            <a:avLst/>
          </a:prstGeom>
          <a:blipFill dpi="0" rotWithShape="1">
            <a:blip r:embed="rId3">
              <a:alphaModFix amt="0"/>
            </a:blip>
            <a:srcRect/>
            <a:tile tx="0" ty="0" sx="100000" sy="100000" flip="none" algn="tl"/>
          </a:blipFill>
        </p:spPr>
        <p:txBody>
          <a:bodyPr wrap="square">
            <a:spAutoFit/>
          </a:bodyPr>
          <a:lstStyle/>
          <a:p>
            <a:pPr algn="just">
              <a:lnSpc>
                <a:spcPts val="1300"/>
              </a:lnSpc>
              <a:spcAft>
                <a:spcPts val="0"/>
              </a:spcAft>
            </a:pP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会員番号　名北労働基準協会員様のみご記入ください。（郵送時封筒に記載されている番号です。）</a:t>
            </a:r>
            <a:endPar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300"/>
              </a:lnSpc>
              <a:spcAft>
                <a:spcPts val="0"/>
              </a:spcAft>
            </a:pP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この受講申込書でご提供頂いた個人情報は、今回お申込み頂いた講習会の受講者資料並びに講習の</a:t>
            </a:r>
            <a:endPar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300"/>
              </a:lnSpc>
              <a:spcAft>
                <a:spcPts val="0"/>
              </a:spcAft>
            </a:pP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　ご案内送付用として使用し、受講者の同意なく目的外の利用を行うことはありません。</a:t>
            </a:r>
            <a:endPar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300"/>
              </a:lnSpc>
              <a:spcAft>
                <a:spcPts val="0"/>
              </a:spcAft>
            </a:pP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講習会についてご不明な点がございましたら下記までお問合せください。</a:t>
            </a:r>
          </a:p>
          <a:p>
            <a:pPr algn="just">
              <a:lnSpc>
                <a:spcPts val="1300"/>
              </a:lnSpc>
              <a:spcAft>
                <a:spcPts val="0"/>
              </a:spcAft>
            </a:pP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　　　</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一社</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名北労働基準協会　事業企画推進部　</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TEL(</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０５２</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９６１－３６５５</a:t>
            </a:r>
          </a:p>
          <a:p>
            <a:pPr algn="just">
              <a:lnSpc>
                <a:spcPts val="1300"/>
              </a:lnSpc>
              <a:spcAft>
                <a:spcPts val="0"/>
              </a:spcAft>
            </a:pP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　　　　　　</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http://www.meihokurouki.or.jp/</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　　　</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&lt;</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ｅ</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-mail&gt;</a:t>
            </a:r>
            <a:r>
              <a:rPr lang="en-US" altLang="ja-JP" sz="900" kern="100" dirty="0" err="1">
                <a:latin typeface="ＭＳ 明朝" panose="02020609040205080304" pitchFamily="17" charset="-128"/>
                <a:ea typeface="ＭＳ 明朝" panose="02020609040205080304" pitchFamily="17" charset="-128"/>
                <a:cs typeface="Times New Roman" panose="02020603050405020304" pitchFamily="18" charset="0"/>
              </a:rPr>
              <a:t>anzenkyouiku</a:t>
            </a:r>
            <a:r>
              <a:rPr lang="ja-JP" altLang="en-US" sz="9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en-US" altLang="ja-JP" sz="900" kern="100" dirty="0">
                <a:latin typeface="ＭＳ 明朝" panose="02020609040205080304" pitchFamily="17" charset="-128"/>
                <a:ea typeface="ＭＳ 明朝" panose="02020609040205080304" pitchFamily="17" charset="-128"/>
                <a:cs typeface="Times New Roman" panose="02020603050405020304" pitchFamily="18" charset="0"/>
              </a:rPr>
              <a:t>meihokurouki.or.jp</a:t>
            </a:r>
          </a:p>
        </p:txBody>
      </p:sp>
      <p:sp>
        <p:nvSpPr>
          <p:cNvPr id="2" name="テキスト ボックス 1">
            <a:extLst>
              <a:ext uri="{FF2B5EF4-FFF2-40B4-BE49-F238E27FC236}">
                <a16:creationId xmlns:a16="http://schemas.microsoft.com/office/drawing/2014/main" id="{63FDE06E-5F38-4374-A243-90C27511E9CB}"/>
              </a:ext>
            </a:extLst>
          </p:cNvPr>
          <p:cNvSpPr txBox="1"/>
          <p:nvPr/>
        </p:nvSpPr>
        <p:spPr>
          <a:xfrm>
            <a:off x="5757103" y="9552906"/>
            <a:ext cx="1023553" cy="215444"/>
          </a:xfrm>
          <a:prstGeom prst="rect">
            <a:avLst/>
          </a:prstGeom>
          <a:noFill/>
        </p:spPr>
        <p:txBody>
          <a:bodyPr wrap="square" rtlCol="0">
            <a:spAutoFit/>
          </a:bodyPr>
          <a:lstStyle/>
          <a:p>
            <a:r>
              <a:rPr kumimoji="1" lang="en-US" altLang="ja-JP" sz="800" dirty="0"/>
              <a:t>08</a:t>
            </a:r>
            <a:r>
              <a:rPr kumimoji="1" lang="ja-JP" altLang="en-US" sz="800" dirty="0"/>
              <a:t>年度年間　</a:t>
            </a:r>
            <a:endParaRPr kumimoji="1" lang="en-US" altLang="ja-JP" sz="800" dirty="0"/>
          </a:p>
        </p:txBody>
      </p:sp>
      <p:graphicFrame>
        <p:nvGraphicFramePr>
          <p:cNvPr id="8" name="表 12">
            <a:extLst>
              <a:ext uri="{FF2B5EF4-FFF2-40B4-BE49-F238E27FC236}">
                <a16:creationId xmlns:a16="http://schemas.microsoft.com/office/drawing/2014/main" id="{DFCC7944-14AA-458E-8E75-94CE03D0DCC8}"/>
              </a:ext>
            </a:extLst>
          </p:cNvPr>
          <p:cNvGraphicFramePr>
            <a:graphicFrameLocks noGrp="1"/>
          </p:cNvGraphicFramePr>
          <p:nvPr>
            <p:extLst>
              <p:ext uri="{D42A27DB-BD31-4B8C-83A1-F6EECF244321}">
                <p14:modId xmlns:p14="http://schemas.microsoft.com/office/powerpoint/2010/main" val="2182593828"/>
              </p:ext>
            </p:extLst>
          </p:nvPr>
        </p:nvGraphicFramePr>
        <p:xfrm>
          <a:off x="63644" y="0"/>
          <a:ext cx="6730710" cy="4360181"/>
        </p:xfrm>
        <a:graphic>
          <a:graphicData uri="http://schemas.openxmlformats.org/drawingml/2006/table">
            <a:tbl>
              <a:tblPr firstRow="1" bandRow="1">
                <a:tableStyleId>{5940675A-B579-460E-94D1-54222C63F5DA}</a:tableStyleId>
              </a:tblPr>
              <a:tblGrid>
                <a:gridCol w="803814">
                  <a:extLst>
                    <a:ext uri="{9D8B030D-6E8A-4147-A177-3AD203B41FA5}">
                      <a16:colId xmlns:a16="http://schemas.microsoft.com/office/drawing/2014/main" val="2243075769"/>
                    </a:ext>
                  </a:extLst>
                </a:gridCol>
                <a:gridCol w="5926896">
                  <a:extLst>
                    <a:ext uri="{9D8B030D-6E8A-4147-A177-3AD203B41FA5}">
                      <a16:colId xmlns:a16="http://schemas.microsoft.com/office/drawing/2014/main" val="3075730947"/>
                    </a:ext>
                  </a:extLst>
                </a:gridCol>
              </a:tblGrid>
              <a:tr h="353325">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rPr>
                        <a:t>＜  講習会等の申込方法及び申込書　＞</a:t>
                      </a:r>
                      <a:endParaRPr lang="en-US" altLang="ja-JP" sz="1100" b="1" i="0" u="none" strike="noStrike" dirty="0">
                        <a:solidFill>
                          <a:srgbClr val="000000"/>
                        </a:solidFill>
                        <a:effectLst/>
                        <a:latin typeface="ＭＳ ゴシック" panose="020B0609070205080204" pitchFamily="49" charset="-128"/>
                        <a:ea typeface="ＭＳ ゴシック" panose="020B0609070205080204" pitchFamily="49" charset="-128"/>
                      </a:endParaRPr>
                    </a:p>
                    <a:p>
                      <a:pPr marL="0" marR="0" lvl="0" indent="0" algn="ctr" defTabSz="685800" rtl="0" eaLnBrk="1" fontAlgn="auto" latinLnBrk="0" hangingPunct="1">
                        <a:lnSpc>
                          <a:spcPts val="800"/>
                        </a:lnSpc>
                        <a:spcBef>
                          <a:spcPts val="0"/>
                        </a:spcBef>
                        <a:spcAft>
                          <a:spcPts val="0"/>
                        </a:spcAft>
                        <a:buClrTx/>
                        <a:buSzTx/>
                        <a:buFontTx/>
                        <a:buNone/>
                        <a:tabLst/>
                        <a:defRPr/>
                      </a:pPr>
                      <a:endPar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tc>
                <a:extLst>
                  <a:ext uri="{0D108BD9-81ED-4DB2-BD59-A6C34878D82A}">
                    <a16:rowId xmlns:a16="http://schemas.microsoft.com/office/drawing/2014/main" val="2808987369"/>
                  </a:ext>
                </a:extLst>
              </a:tr>
              <a:tr h="905769">
                <a:tc>
                  <a:txBody>
                    <a:bodyPr/>
                    <a:lstStyle/>
                    <a:p>
                      <a:pPr algn="ctr"/>
                      <a:r>
                        <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rPr>
                        <a:t>申込方法</a:t>
                      </a:r>
                      <a:endParaRPr kumimoji="1" lang="ja-JP" alt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ts val="15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下記のいずれかの方法にてお申し込みください。</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marL="0" marR="0" lvl="0" indent="0" algn="l" defTabSz="685800" rtl="0" eaLnBrk="1" fontAlgn="auto" latinLnBrk="0" hangingPunct="1">
                        <a:lnSpc>
                          <a:spcPts val="15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　①名北労働基準協会ホームページ「教育・講習」よりメール申込をご利用ください。</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marL="0" marR="0" lvl="0" indent="0" algn="l" defTabSz="685800" rtl="0" eaLnBrk="1" fontAlgn="auto" latinLnBrk="0" hangingPunct="1">
                        <a:lnSpc>
                          <a:spcPts val="15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　②事務局までＦＡＸまたは郵送にて申込書をご送付ください。</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marL="0" marR="0" lvl="0" indent="0" algn="l" defTabSz="685800" rtl="0" eaLnBrk="1" fontAlgn="auto" latinLnBrk="0" hangingPunct="1">
                        <a:lnSpc>
                          <a:spcPts val="15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　③事務局まで直接お越しください。</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marL="0" marR="0" lvl="0" indent="0" algn="l" defTabSz="685800" rtl="0" eaLnBrk="1" fontAlgn="auto" latinLnBrk="0" hangingPunct="1">
                        <a:lnSpc>
                          <a:spcPts val="500"/>
                        </a:lnSpc>
                        <a:spcBef>
                          <a:spcPts val="0"/>
                        </a:spcBef>
                        <a:spcAft>
                          <a:spcPts val="0"/>
                        </a:spcAft>
                        <a:buClrTx/>
                        <a:buSzTx/>
                        <a:buFontTx/>
                        <a:buNone/>
                        <a:tabLst/>
                        <a:defRPr/>
                      </a:pP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3179080"/>
                  </a:ext>
                </a:extLst>
              </a:tr>
              <a:tr h="259095">
                <a:tc>
                  <a:txBody>
                    <a:bodyPr/>
                    <a:lstStyle/>
                    <a:p>
                      <a:pPr algn="ctr"/>
                      <a:r>
                        <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rPr>
                        <a:t>支払方法</a:t>
                      </a:r>
                      <a:endParaRPr kumimoji="1" lang="ja-JP" alt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会費を銀行振込みいただくか、事務局までご持参、または現金書留でご送付ください。</a:t>
                      </a:r>
                      <a:endPar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37694012"/>
                  </a:ext>
                </a:extLst>
              </a:tr>
              <a:tr h="719153">
                <a:tc>
                  <a:txBody>
                    <a:bodyPr/>
                    <a:lstStyle/>
                    <a:p>
                      <a:pPr algn="ctr"/>
                      <a:r>
                        <a:rPr lang="zh-TW" altLang="en-US" sz="1100" b="1" i="0" u="none" strike="noStrike" dirty="0">
                          <a:solidFill>
                            <a:srgbClr val="000000"/>
                          </a:solidFill>
                          <a:effectLst/>
                          <a:latin typeface="ＭＳ ゴシック" panose="020B0609070205080204" pitchFamily="49" charset="-128"/>
                          <a:ea typeface="ＭＳ ゴシック" panose="020B0609070205080204" pitchFamily="49" charset="-128"/>
                        </a:rPr>
                        <a:t>申 込 先</a:t>
                      </a:r>
                      <a:endParaRPr kumimoji="1" lang="ja-JP" alt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ts val="1500"/>
                        </a:lnSpc>
                        <a:spcBef>
                          <a:spcPts val="0"/>
                        </a:spcBef>
                        <a:spcAft>
                          <a:spcPts val="0"/>
                        </a:spcAft>
                        <a:buClrTx/>
                        <a:buSzTx/>
                        <a:buFontTx/>
                        <a:buNone/>
                        <a:tabLst/>
                        <a:defRPr/>
                      </a:pP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一般社団法人</a:t>
                      </a:r>
                      <a:r>
                        <a:rPr lang="ja-JP" altLang="en-US" sz="1100" b="1" i="0" u="none" strike="noStrike" dirty="0">
                          <a:solidFill>
                            <a:srgbClr val="000000"/>
                          </a:solidFill>
                          <a:effectLst/>
                          <a:latin typeface="ＭＳ 明朝" panose="02020609040205080304" pitchFamily="17" charset="-128"/>
                          <a:ea typeface="ＭＳ 明朝" panose="02020609040205080304" pitchFamily="17" charset="-128"/>
                        </a:rPr>
                        <a:t> </a:t>
                      </a: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名北労働基準協会</a:t>
                      </a:r>
                      <a:r>
                        <a:rPr lang="ja-JP" altLang="en-US" sz="1100" b="1" i="0" u="none" strike="noStrike" dirty="0">
                          <a:solidFill>
                            <a:srgbClr val="000000"/>
                          </a:solidFill>
                          <a:effectLst/>
                          <a:latin typeface="ＭＳ 明朝" panose="02020609040205080304" pitchFamily="17" charset="-128"/>
                          <a:ea typeface="ＭＳ 明朝" panose="02020609040205080304" pitchFamily="17" charset="-128"/>
                        </a:rPr>
                        <a:t>　</a:t>
                      </a: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総合受付</a:t>
                      </a:r>
                      <a:r>
                        <a:rPr lang="zh-TW" altLang="en-US" sz="1100" b="0" i="0" u="none" strike="noStrike" dirty="0">
                          <a:solidFill>
                            <a:srgbClr val="000000"/>
                          </a:solidFill>
                          <a:effectLst/>
                          <a:latin typeface="ＭＳ 明朝" panose="02020609040205080304" pitchFamily="17" charset="-128"/>
                          <a:ea typeface="ＭＳ 明朝" panose="02020609040205080304" pitchFamily="17" charset="-128"/>
                        </a:rPr>
                        <a:t>　</a:t>
                      </a:r>
                      <a:endParaRPr lang="zh-TW" altLang="en-US" sz="1100" b="1" i="0" u="none" strike="noStrike" dirty="0">
                        <a:solidFill>
                          <a:srgbClr val="000000"/>
                        </a:solidFill>
                        <a:effectLst/>
                        <a:latin typeface="ＭＳ ゴシック" panose="020B0609070205080204" pitchFamily="49" charset="-128"/>
                        <a:ea typeface="ＭＳ ゴシック" panose="020B0609070205080204" pitchFamily="49" charset="-128"/>
                      </a:endParaRPr>
                    </a:p>
                    <a:p>
                      <a:pPr>
                        <a:lnSpc>
                          <a:spcPts val="1500"/>
                        </a:lnSpc>
                      </a:pPr>
                      <a:r>
                        <a:rPr lang="zh-CN" altLang="en-US" sz="1100" b="0" i="0" u="none" strike="noStrike" dirty="0">
                          <a:solidFill>
                            <a:srgbClr val="000000"/>
                          </a:solidFill>
                          <a:effectLst/>
                          <a:latin typeface="ＭＳ 明朝" panose="02020609040205080304" pitchFamily="17" charset="-128"/>
                          <a:ea typeface="ＭＳ 明朝" panose="02020609040205080304" pitchFamily="17" charset="-128"/>
                        </a:rPr>
                        <a:t>〒４６２－８５７５　名古屋市北区清水１－１３－１</a:t>
                      </a:r>
                      <a:endParaRPr lang="en-US" altLang="zh-CN" sz="1100" b="0" i="0" u="none" strike="noStrike" dirty="0">
                        <a:solidFill>
                          <a:srgbClr val="000000"/>
                        </a:solidFill>
                        <a:effectLst/>
                        <a:latin typeface="ＭＳ 明朝" panose="02020609040205080304" pitchFamily="17" charset="-128"/>
                        <a:ea typeface="ＭＳ 明朝" panose="02020609040205080304" pitchFamily="17" charset="-128"/>
                      </a:endParaRPr>
                    </a:p>
                    <a:p>
                      <a:pPr>
                        <a:lnSpc>
                          <a:spcPts val="1500"/>
                        </a:lnSpc>
                      </a:pPr>
                      <a:r>
                        <a:rPr lang="en-US" altLang="ja-JP" sz="1100" b="1" i="0" u="none" strike="noStrike" dirty="0">
                          <a:solidFill>
                            <a:srgbClr val="000000"/>
                          </a:solidFill>
                          <a:effectLst/>
                          <a:latin typeface="ＭＳ 明朝" panose="02020609040205080304" pitchFamily="17" charset="-128"/>
                          <a:ea typeface="ＭＳ 明朝" panose="02020609040205080304" pitchFamily="17" charset="-128"/>
                        </a:rPr>
                        <a:t>TEL(０５２)９６１－１６６６ </a:t>
                      </a:r>
                      <a:r>
                        <a:rPr lang="en-US" altLang="ja-JP" sz="1200" b="1" i="0" u="none" strike="noStrike" dirty="0">
                          <a:solidFill>
                            <a:srgbClr val="000000"/>
                          </a:solidFill>
                          <a:effectLst/>
                          <a:latin typeface="ＭＳ 明朝" panose="02020609040205080304" pitchFamily="17" charset="-128"/>
                          <a:ea typeface="ＭＳ 明朝" panose="02020609040205080304" pitchFamily="17" charset="-128"/>
                        </a:rPr>
                        <a:t>　</a:t>
                      </a:r>
                      <a:r>
                        <a:rPr lang="en-US" altLang="ja-JP" sz="1100" b="1" i="0" u="none" strike="noStrike" dirty="0">
                          <a:solidFill>
                            <a:srgbClr val="000000"/>
                          </a:solidFill>
                          <a:effectLst/>
                          <a:latin typeface="ＭＳ 明朝" panose="02020609040205080304" pitchFamily="17" charset="-128"/>
                          <a:ea typeface="ＭＳ 明朝" panose="02020609040205080304" pitchFamily="17" charset="-128"/>
                        </a:rPr>
                        <a:t>FAX(０５２)９６２－１６７０</a:t>
                      </a:r>
                    </a:p>
                    <a:p>
                      <a:pPr>
                        <a:lnSpc>
                          <a:spcPts val="500"/>
                        </a:lnSpc>
                      </a:pPr>
                      <a:endParaRPr lang="en-US" altLang="ja-JP" sz="1100" b="1" i="0" u="none" strike="noStrike" dirty="0">
                        <a:solidFill>
                          <a:srgbClr val="000000"/>
                        </a:solidFill>
                        <a:effectLst/>
                        <a:latin typeface="ＭＳ 明朝" panose="02020609040205080304" pitchFamily="17" charset="-128"/>
                        <a:ea typeface="ＭＳ 明朝" panose="02020609040205080304"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74041886"/>
                  </a:ext>
                </a:extLst>
              </a:tr>
              <a:tr h="905769">
                <a:tc>
                  <a:txBody>
                    <a:bodyPr/>
                    <a:lstStyle/>
                    <a:p>
                      <a:pPr algn="ctr"/>
                      <a:r>
                        <a:rPr lang="zh-TW" altLang="en-US" sz="1100" b="1" i="0" u="none" strike="noStrike" dirty="0">
                          <a:solidFill>
                            <a:srgbClr val="000000"/>
                          </a:solidFill>
                          <a:effectLst/>
                          <a:latin typeface="ＭＳ ゴシック" panose="020B0609070205080204" pitchFamily="49" charset="-128"/>
                          <a:ea typeface="ＭＳ ゴシック" panose="020B0609070205080204" pitchFamily="49" charset="-128"/>
                        </a:rPr>
                        <a:t>振 込 先</a:t>
                      </a:r>
                      <a:endParaRPr kumimoji="1" lang="ja-JP" alt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500"/>
                        </a:lnSpc>
                      </a:pP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三菱ＵＦＪ銀行　黒川支店　普通預金</a:t>
                      </a:r>
                      <a:r>
                        <a:rPr lang="zh-TW" altLang="en-US" sz="1100" b="1" i="0" u="none" strike="noStrike" dirty="0">
                          <a:solidFill>
                            <a:srgbClr val="000000"/>
                          </a:solidFill>
                          <a:effectLst/>
                          <a:latin typeface="Century" panose="02040604050505020304" pitchFamily="18" charset="0"/>
                          <a:ea typeface="ＭＳ ゴシック" panose="020B0609070205080204" pitchFamily="49" charset="-128"/>
                        </a:rPr>
                        <a:t>  </a:t>
                      </a: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　</a:t>
                      </a:r>
                      <a:r>
                        <a:rPr lang="en-US" altLang="zh-TW" sz="1100" b="1" i="0" u="none" strike="noStrike" dirty="0">
                          <a:solidFill>
                            <a:srgbClr val="000000"/>
                          </a:solidFill>
                          <a:effectLst/>
                          <a:latin typeface="ＭＳ 明朝" panose="02020609040205080304" pitchFamily="17" charset="-128"/>
                          <a:ea typeface="ＭＳ 明朝" panose="02020609040205080304" pitchFamily="17" charset="-128"/>
                        </a:rPr>
                        <a:t>No.</a:t>
                      </a: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０７２４８０５</a:t>
                      </a:r>
                      <a:endParaRPr lang="en-US" altLang="zh-TW" sz="1100" b="1" i="0" u="none" strike="noStrike" dirty="0">
                        <a:solidFill>
                          <a:srgbClr val="000000"/>
                        </a:solidFill>
                        <a:effectLst/>
                        <a:latin typeface="ＭＳ 明朝" panose="02020609040205080304" pitchFamily="17" charset="-128"/>
                        <a:ea typeface="ＭＳ 明朝" panose="02020609040205080304" pitchFamily="17" charset="-128"/>
                      </a:endParaRPr>
                    </a:p>
                    <a:p>
                      <a:pPr>
                        <a:lnSpc>
                          <a:spcPts val="1500"/>
                        </a:lnSpc>
                      </a:pPr>
                      <a:r>
                        <a:rPr lang="zh-TW" altLang="en-US" sz="1100" b="1" i="0" u="none" strike="noStrike" dirty="0">
                          <a:solidFill>
                            <a:srgbClr val="000000"/>
                          </a:solidFill>
                          <a:effectLst/>
                          <a:latin typeface="ＭＳ 明朝" panose="02020609040205080304" pitchFamily="17" charset="-128"/>
                          <a:ea typeface="ＭＳ 明朝" panose="02020609040205080304" pitchFamily="17" charset="-128"/>
                        </a:rPr>
                        <a:t>一般社団法人 名北労働基準協会 </a:t>
                      </a:r>
                      <a:r>
                        <a:rPr lang="zh-TW" altLang="en-US" sz="1100" b="0" i="0" u="none" strike="noStrike" dirty="0">
                          <a:solidFill>
                            <a:srgbClr val="000000"/>
                          </a:solidFill>
                          <a:effectLst/>
                          <a:latin typeface="Century" panose="02040604050505020304" pitchFamily="18" charset="0"/>
                          <a:ea typeface="游ゴシック" panose="020B0400000000000000" pitchFamily="50" charset="-128"/>
                        </a:rPr>
                        <a:t> </a:t>
                      </a:r>
                      <a:r>
                        <a:rPr lang="en-US" altLang="ja-JP" sz="1100" b="1" dirty="0">
                          <a:latin typeface="HGPｺﾞｼｯｸM" panose="020B0600000000000000" pitchFamily="50" charset="-128"/>
                          <a:ea typeface="HGPｺﾞｼｯｸM" panose="020B0600000000000000" pitchFamily="50" charset="-128"/>
                          <a:cs typeface="Meiryo UI" panose="020B0604030504040204" pitchFamily="50" charset="-128"/>
                        </a:rPr>
                        <a:t>(</a:t>
                      </a:r>
                      <a:r>
                        <a:rPr lang="ja-JP" altLang="en-US" sz="1050" b="1" dirty="0">
                          <a:latin typeface="HGPｺﾞｼｯｸM" panose="020B0600000000000000" pitchFamily="50" charset="-128"/>
                          <a:ea typeface="HGPｺﾞｼｯｸM" panose="020B0600000000000000" pitchFamily="50" charset="-128"/>
                          <a:cs typeface="Meiryo UI" panose="020B0604030504040204" pitchFamily="50" charset="-128"/>
                        </a:rPr>
                        <a:t>ｲｯﾊﾟﾝｼｬﾀﾞﾝﾎｳｼﾞﾝ</a:t>
                      </a:r>
                      <a:r>
                        <a:rPr lang="ja-JP" altLang="en-US" sz="1100" b="1" dirty="0">
                          <a:latin typeface="HGPｺﾞｼｯｸM" panose="020B0600000000000000" pitchFamily="50" charset="-128"/>
                          <a:ea typeface="HGPｺﾞｼｯｸM" panose="020B0600000000000000" pitchFamily="50" charset="-128"/>
                          <a:cs typeface="Meiryo UI" panose="020B0604030504040204" pitchFamily="50" charset="-128"/>
                        </a:rPr>
                        <a:t> ﾒｲﾎｸﾛｳﾄﾞｳｷｼﾞｭﾝｷｮｳｶｲ</a:t>
                      </a:r>
                      <a:r>
                        <a:rPr lang="en-US" altLang="ja-JP" sz="1100" b="1" dirty="0">
                          <a:latin typeface="HGPｺﾞｼｯｸM" panose="020B0600000000000000" pitchFamily="50" charset="-128"/>
                          <a:ea typeface="HGPｺﾞｼｯｸM" panose="020B0600000000000000" pitchFamily="50" charset="-128"/>
                          <a:cs typeface="Meiryo UI" panose="020B0604030504040204" pitchFamily="50" charset="-128"/>
                        </a:rPr>
                        <a:t>)</a:t>
                      </a:r>
                      <a:r>
                        <a:rPr lang="ja-JP" altLang="en-US" sz="1100" b="1" dirty="0">
                          <a:latin typeface="HGPｺﾞｼｯｸM" panose="020B0600000000000000" pitchFamily="50" charset="-128"/>
                          <a:ea typeface="HGPｺﾞｼｯｸM" panose="020B0600000000000000" pitchFamily="50" charset="-128"/>
                          <a:cs typeface="Meiryo UI" panose="020B0604030504040204" pitchFamily="50" charset="-128"/>
                        </a:rPr>
                        <a:t> </a:t>
                      </a:r>
                      <a:endParaRPr lang="en-US" altLang="zh-TW" sz="1100" b="0" i="0" u="none" strike="noStrike" dirty="0">
                        <a:solidFill>
                          <a:srgbClr val="000000"/>
                        </a:solidFill>
                        <a:effectLst/>
                        <a:latin typeface="Century" panose="02040604050505020304" pitchFamily="18" charset="0"/>
                        <a:ea typeface="游ゴシック" panose="020B0400000000000000" pitchFamily="50" charset="-128"/>
                      </a:endParaRPr>
                    </a:p>
                    <a:p>
                      <a:pPr>
                        <a:lnSpc>
                          <a:spcPts val="1500"/>
                        </a:lnSpc>
                      </a:pPr>
                      <a:r>
                        <a:rPr lang="en-US" altLang="ja-JP" sz="1100" b="0" i="0" u="none" strike="noStrike" dirty="0">
                          <a:solidFill>
                            <a:srgbClr val="000000"/>
                          </a:solidFill>
                          <a:effectLst/>
                          <a:latin typeface="Century" panose="02040604050505020304" pitchFamily="18" charset="0"/>
                          <a:ea typeface="游ゴシック" panose="020B0400000000000000" pitchFamily="50" charset="-128"/>
                        </a:rPr>
                        <a:t>〈</a:t>
                      </a: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ご注意</a:t>
                      </a:r>
                      <a:r>
                        <a:rPr lang="en-US" altLang="ja-JP" sz="1100" b="0" i="0" u="none" strike="noStrike" dirty="0">
                          <a:solidFill>
                            <a:srgbClr val="000000"/>
                          </a:solidFill>
                          <a:effectLst/>
                          <a:latin typeface="Century" panose="02040604050505020304" pitchFamily="18" charset="0"/>
                          <a:ea typeface="游ゴシック" panose="020B0400000000000000" pitchFamily="50" charset="-128"/>
                        </a:rPr>
                        <a:t>〉</a:t>
                      </a: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名北協会にはお振込み先がいくつかございます。今一度ご確認ください。</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a:lnSpc>
                          <a:spcPts val="1500"/>
                        </a:lnSpc>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　　　　　尚、振込手数料は貴社にてご負担くださいますようお願いいたします。</a:t>
                      </a:r>
                    </a:p>
                    <a:p>
                      <a:pPr>
                        <a:lnSpc>
                          <a:spcPts val="500"/>
                        </a:lnSpc>
                      </a:pP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8645161"/>
                  </a:ext>
                </a:extLst>
              </a:tr>
              <a:tr h="1133439">
                <a:tc>
                  <a:txBody>
                    <a:bodyPr/>
                    <a:lstStyle/>
                    <a:p>
                      <a:pPr algn="ctr"/>
                      <a:r>
                        <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rPr>
                        <a:t>そ の 他</a:t>
                      </a:r>
                      <a:endParaRPr kumimoji="1" lang="ja-JP" alt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ts val="15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お申込み受付完了後、受講票と請求書をお送りします。</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marL="0" marR="0" lvl="0" indent="0" algn="l" defTabSz="685800" rtl="0" eaLnBrk="1" fontAlgn="auto" latinLnBrk="0" hangingPunct="1">
                        <a:lnSpc>
                          <a:spcPts val="1500"/>
                        </a:lnSpc>
                        <a:spcBef>
                          <a:spcPts val="0"/>
                        </a:spcBef>
                        <a:spcAft>
                          <a:spcPts val="0"/>
                        </a:spcAft>
                        <a:buClrTx/>
                        <a:buSzTx/>
                        <a:buFontTx/>
                        <a:buNone/>
                        <a:tabLst/>
                        <a:defRPr/>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お手数ですが、開催日の１４日前までに会費をご送金ください。</a:t>
                      </a:r>
                      <a:endParaRPr lang="ja-JP" altLang="en-US" sz="1100" b="1" i="0" u="none" strike="noStrike" dirty="0">
                        <a:solidFill>
                          <a:srgbClr val="000000"/>
                        </a:solidFill>
                        <a:effectLst/>
                        <a:latin typeface="ＭＳ ゴシック" panose="020B0609070205080204" pitchFamily="49" charset="-128"/>
                        <a:ea typeface="ＭＳ ゴシック" panose="020B0609070205080204" pitchFamily="49" charset="-128"/>
                      </a:endParaRPr>
                    </a:p>
                    <a:p>
                      <a:pPr>
                        <a:lnSpc>
                          <a:spcPts val="1500"/>
                        </a:lnSpc>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キャンセル、日程変更等に関しましては６営業日前までにお申出ください。</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a:lnSpc>
                          <a:spcPts val="1500"/>
                        </a:lnSpc>
                      </a:pP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開催日の６営業日以降に取消された場合は会費の返金・日程変更は一切受付できません。</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p>
                      <a:pPr>
                        <a:lnSpc>
                          <a:spcPts val="1500"/>
                        </a:lnSpc>
                      </a:pP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a:t>
                      </a:r>
                      <a:r>
                        <a:rPr lang="ja-JP" altLang="en-US" sz="1100" b="0" i="0" u="none" strike="noStrike" dirty="0">
                          <a:solidFill>
                            <a:srgbClr val="000000"/>
                          </a:solidFill>
                          <a:effectLst/>
                          <a:latin typeface="ＭＳ 明朝" panose="02020609040205080304" pitchFamily="17" charset="-128"/>
                          <a:ea typeface="ＭＳ 明朝" panose="02020609040205080304" pitchFamily="17" charset="-128"/>
                        </a:rPr>
                        <a:t>講習会は直前でも受付できる場合がございます。お電話にてお問合せください。</a:t>
                      </a: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a:t>
                      </a:r>
                    </a:p>
                    <a:p>
                      <a:pPr>
                        <a:lnSpc>
                          <a:spcPts val="800"/>
                        </a:lnSpc>
                      </a:pPr>
                      <a:endParaRPr kumimoji="1" lang="ja-JP" alt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13673969"/>
                  </a:ext>
                </a:extLst>
              </a:tr>
            </a:tbl>
          </a:graphicData>
        </a:graphic>
      </p:graphicFrame>
      <p:pic>
        <p:nvPicPr>
          <p:cNvPr id="4" name="図 3">
            <a:extLst>
              <a:ext uri="{FF2B5EF4-FFF2-40B4-BE49-F238E27FC236}">
                <a16:creationId xmlns:a16="http://schemas.microsoft.com/office/drawing/2014/main" id="{CF4F9601-2BE0-4B74-9836-C6332DA00A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2152" y="1665867"/>
            <a:ext cx="536965" cy="536965"/>
          </a:xfrm>
          <a:prstGeom prst="rect">
            <a:avLst/>
          </a:prstGeom>
        </p:spPr>
      </p:pic>
      <p:sp>
        <p:nvSpPr>
          <p:cNvPr id="5" name="テキスト ボックス 4">
            <a:extLst>
              <a:ext uri="{FF2B5EF4-FFF2-40B4-BE49-F238E27FC236}">
                <a16:creationId xmlns:a16="http://schemas.microsoft.com/office/drawing/2014/main" id="{A6FB33B0-1ED2-8920-0A08-F7605C6BFCE7}"/>
              </a:ext>
            </a:extLst>
          </p:cNvPr>
          <p:cNvSpPr txBox="1"/>
          <p:nvPr/>
        </p:nvSpPr>
        <p:spPr>
          <a:xfrm>
            <a:off x="5325481" y="2158662"/>
            <a:ext cx="1013419" cy="400110"/>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お申込はこちら</a:t>
            </a:r>
            <a:endParaRPr kumimoji="1" lang="en-US" altLang="ja-JP" sz="1000" dirty="0">
              <a:latin typeface="ＭＳ Ｐゴシック" panose="020B0600070205080204" pitchFamily="50" charset="-128"/>
              <a:ea typeface="ＭＳ Ｐゴシック" panose="020B0600070205080204" pitchFamily="50" charset="-128"/>
            </a:endParaRPr>
          </a:p>
          <a:p>
            <a:r>
              <a:rPr kumimoji="1" lang="ja-JP" altLang="en-US" sz="1000" dirty="0">
                <a:latin typeface="ＭＳ Ｐゴシック" panose="020B0600070205080204" pitchFamily="50" charset="-128"/>
                <a:ea typeface="ＭＳ Ｐゴシック" panose="020B0600070205080204" pitchFamily="50" charset="-128"/>
              </a:rPr>
              <a:t>からも可能です</a:t>
            </a:r>
            <a:endParaRPr kumimoji="1" lang="en-US" altLang="ja-JP" sz="1000" dirty="0">
              <a:latin typeface="ＭＳ Ｐゴシック" panose="020B0600070205080204" pitchFamily="50" charset="-128"/>
              <a:ea typeface="ＭＳ Ｐゴシック" panose="020B0600070205080204" pitchFamily="50" charset="-128"/>
            </a:endParaRPr>
          </a:p>
        </p:txBody>
      </p:sp>
      <p:sp>
        <p:nvSpPr>
          <p:cNvPr id="6" name="四角形: 角を丸くする 5">
            <a:extLst>
              <a:ext uri="{FF2B5EF4-FFF2-40B4-BE49-F238E27FC236}">
                <a16:creationId xmlns:a16="http://schemas.microsoft.com/office/drawing/2014/main" id="{C459BE95-EA72-F5E9-8C57-F90E02840A47}"/>
              </a:ext>
            </a:extLst>
          </p:cNvPr>
          <p:cNvSpPr/>
          <p:nvPr/>
        </p:nvSpPr>
        <p:spPr>
          <a:xfrm>
            <a:off x="5267018" y="1606393"/>
            <a:ext cx="1127232" cy="914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a:extLst>
              <a:ext uri="{FF2B5EF4-FFF2-40B4-BE49-F238E27FC236}">
                <a16:creationId xmlns:a16="http://schemas.microsoft.com/office/drawing/2014/main" id="{12C6F2A3-B90F-ED56-C0F6-B8F134777402}"/>
              </a:ext>
            </a:extLst>
          </p:cNvPr>
          <p:cNvPicPr>
            <a:picLocks noChangeAspect="1"/>
          </p:cNvPicPr>
          <p:nvPr/>
        </p:nvPicPr>
        <p:blipFill>
          <a:blip r:embed="rId5"/>
          <a:stretch>
            <a:fillRect/>
          </a:stretch>
        </p:blipFill>
        <p:spPr>
          <a:xfrm>
            <a:off x="251459" y="4127186"/>
            <a:ext cx="6355080" cy="4671060"/>
          </a:xfrm>
          <a:prstGeom prst="rect">
            <a:avLst/>
          </a:prstGeom>
        </p:spPr>
      </p:pic>
    </p:spTree>
    <p:extLst>
      <p:ext uri="{BB962C8B-B14F-4D97-AF65-F5344CB8AC3E}">
        <p14:creationId xmlns:p14="http://schemas.microsoft.com/office/powerpoint/2010/main" val="38154268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1636</TotalTime>
  <Words>781</Words>
  <Application>Microsoft Office PowerPoint</Application>
  <PresentationFormat>A4 210 x 297 mm</PresentationFormat>
  <Paragraphs>77</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HGPｺﾞｼｯｸM</vt:lpstr>
      <vt:lpstr>ＭＳ Ｐゴシック</vt:lpstr>
      <vt:lpstr>ＭＳ ゴシック</vt:lpstr>
      <vt:lpstr>ＭＳ 明朝</vt:lpstr>
      <vt:lpstr>メイリオ</vt:lpstr>
      <vt:lpstr>游明朝</vt:lpstr>
      <vt:lpstr>Arial</vt:lpstr>
      <vt:lpstr>Calibri</vt:lpstr>
      <vt:lpstr>Calibri Light</vt:lpstr>
      <vt:lpstr>Century</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wkstn066</dc:creator>
  <cp:lastModifiedBy>wkstn061</cp:lastModifiedBy>
  <cp:revision>138</cp:revision>
  <cp:lastPrinted>2026-03-30T02:19:27Z</cp:lastPrinted>
  <dcterms:created xsi:type="dcterms:W3CDTF">2020-02-07T07:48:37Z</dcterms:created>
  <dcterms:modified xsi:type="dcterms:W3CDTF">2026-03-30T02:24:41Z</dcterms:modified>
</cp:coreProperties>
</file>